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0"/>
  </p:notesMasterIdLst>
  <p:handoutMasterIdLst>
    <p:handoutMasterId r:id="rId61"/>
  </p:handoutMasterIdLst>
  <p:sldIdLst>
    <p:sldId id="793" r:id="rId3"/>
    <p:sldId id="258" r:id="rId4"/>
    <p:sldId id="257" r:id="rId5"/>
    <p:sldId id="280" r:id="rId6"/>
    <p:sldId id="827" r:id="rId7"/>
    <p:sldId id="828" r:id="rId8"/>
    <p:sldId id="366" r:id="rId9"/>
    <p:sldId id="693" r:id="rId10"/>
    <p:sldId id="370" r:id="rId11"/>
    <p:sldId id="371" r:id="rId12"/>
    <p:sldId id="829" r:id="rId13"/>
    <p:sldId id="830" r:id="rId14"/>
    <p:sldId id="831" r:id="rId15"/>
    <p:sldId id="832" r:id="rId16"/>
    <p:sldId id="833" r:id="rId17"/>
    <p:sldId id="834" r:id="rId18"/>
    <p:sldId id="835" r:id="rId19"/>
    <p:sldId id="836" r:id="rId20"/>
    <p:sldId id="837" r:id="rId21"/>
    <p:sldId id="838" r:id="rId22"/>
    <p:sldId id="840" r:id="rId23"/>
    <p:sldId id="841" r:id="rId24"/>
    <p:sldId id="843" r:id="rId25"/>
    <p:sldId id="844" r:id="rId26"/>
    <p:sldId id="845" r:id="rId27"/>
    <p:sldId id="846" r:id="rId28"/>
    <p:sldId id="847" r:id="rId29"/>
    <p:sldId id="848" r:id="rId30"/>
    <p:sldId id="849" r:id="rId31"/>
    <p:sldId id="850" r:id="rId32"/>
    <p:sldId id="851" r:id="rId33"/>
    <p:sldId id="852" r:id="rId34"/>
    <p:sldId id="853" r:id="rId35"/>
    <p:sldId id="855" r:id="rId36"/>
    <p:sldId id="856" r:id="rId37"/>
    <p:sldId id="858" r:id="rId38"/>
    <p:sldId id="859" r:id="rId39"/>
    <p:sldId id="860" r:id="rId40"/>
    <p:sldId id="861" r:id="rId41"/>
    <p:sldId id="863" r:id="rId42"/>
    <p:sldId id="864" r:id="rId43"/>
    <p:sldId id="865" r:id="rId44"/>
    <p:sldId id="866" r:id="rId45"/>
    <p:sldId id="867" r:id="rId46"/>
    <p:sldId id="868" r:id="rId47"/>
    <p:sldId id="869" r:id="rId48"/>
    <p:sldId id="870" r:id="rId49"/>
    <p:sldId id="871" r:id="rId50"/>
    <p:sldId id="872" r:id="rId51"/>
    <p:sldId id="873" r:id="rId52"/>
    <p:sldId id="874" r:id="rId53"/>
    <p:sldId id="402" r:id="rId54"/>
    <p:sldId id="459" r:id="rId55"/>
    <p:sldId id="825" r:id="rId56"/>
    <p:sldId id="826" r:id="rId57"/>
    <p:sldId id="862" r:id="rId58"/>
    <p:sldId id="268" r:id="rId59"/>
  </p:sldIdLst>
  <p:sldSz cx="12198350" cy="685927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928" userDrawn="1">
          <p15:clr>
            <a:srgbClr val="A4A3A4"/>
          </p15:clr>
        </p15:guide>
        <p15:guide id="3" pos="866" userDrawn="1">
          <p15:clr>
            <a:srgbClr val="A4A3A4"/>
          </p15:clr>
        </p15:guide>
        <p15:guide id="4" pos="3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E5CCC"/>
    <a:srgbClr val="92D050"/>
    <a:srgbClr val="3A4187"/>
    <a:srgbClr val="8C9EE0"/>
    <a:srgbClr val="28A7E1"/>
    <a:srgbClr val="1A8ABC"/>
    <a:srgbClr val="A4B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27" autoAdjust="0"/>
    <p:restoredTop sz="95681" autoAdjust="0"/>
  </p:normalViewPr>
  <p:slideViewPr>
    <p:cSldViewPr showGuides="1">
      <p:cViewPr varScale="1">
        <p:scale>
          <a:sx n="91" d="100"/>
          <a:sy n="91" d="100"/>
        </p:scale>
        <p:origin x="264" y="48"/>
      </p:cViewPr>
      <p:guideLst>
        <p:guide orient="horz" pos="2160"/>
        <p:guide orient="horz" pos="2928"/>
        <p:guide pos="866"/>
        <p:guide pos="37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852" y="3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notesMaster" Target="notesMasters/notesMaster1.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3648A5-1AAC-44C2-A860-4F80AF8A9A2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4BE859-46AC-4E08-A9B0-A4992BE5FD0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F97D0-0773-4E69-AF7F-C79F2523E1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C1F428-825D-447D-9C0B-75CC287406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0775" y="330107"/>
            <a:ext cx="485233" cy="48523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noFill/>
        </p:spPr>
        <p:txBody>
          <a:bodyPr wrap="square" lIns="0" tIns="0" rIns="0" bIns="0" rtlCol="0">
            <a:spAutoFit/>
          </a:bodyPr>
          <a:lstStyle/>
          <a:p>
            <a:pPr algn="ctr"/>
            <a:fld id="{2EEF1883-7A0E-4F66-9932-E581691AD397}" type="slidenum">
              <a:rPr lang="zh-CN" altLang="en-US" sz="1600" smtClean="0">
                <a:solidFill>
                  <a:schemeClr val="bg1"/>
                </a:solidFill>
                <a:latin typeface="Arial Unicode MS" pitchFamily="34" charset="-122"/>
                <a:ea typeface="Arial Unicode MS" pitchFamily="34" charset="-122"/>
                <a:cs typeface="Arial Unicode MS" pitchFamily="34" charset="-122"/>
              </a:rPr>
            </a:fld>
            <a:r>
              <a:rPr lang="zh-CN" altLang="en-US" sz="1600" dirty="0">
                <a:solidFill>
                  <a:schemeClr val="bg1"/>
                </a:solidFill>
                <a:latin typeface="Arial Unicode MS" pitchFamily="34" charset="-122"/>
                <a:ea typeface="Arial Unicode MS" pitchFamily="34" charset="-122"/>
                <a:cs typeface="Arial Unicode MS" pitchFamily="34" charset="-122"/>
              </a:rPr>
              <a:t> </a:t>
            </a:r>
            <a:endParaRPr lang="zh-CN" altLang="en-US" sz="1600" b="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6851570" y="332656"/>
            <a:ext cx="3591005"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latin typeface="微软雅黑" panose="020B0503020204020204" pitchFamily="34" charset="-122"/>
                <a:ea typeface="微软雅黑" panose="020B0503020204020204" pitchFamily="34" charset="-122"/>
              </a:rPr>
              <a:t>项目</a:t>
            </a:r>
            <a:r>
              <a:rPr lang="en-US" altLang="zh-CN" sz="1800" b="0" dirty="0">
                <a:latin typeface="微软雅黑" panose="020B0503020204020204" pitchFamily="34" charset="-122"/>
                <a:ea typeface="微软雅黑" panose="020B0503020204020204" pitchFamily="34" charset="-122"/>
              </a:rPr>
              <a:t>13</a:t>
            </a:r>
            <a:r>
              <a:rPr lang="zh-CN" altLang="en-US" sz="1800" b="0" dirty="0">
                <a:latin typeface="微软雅黑" panose="020B0503020204020204" pitchFamily="34" charset="-122"/>
                <a:ea typeface="微软雅黑" panose="020B0503020204020204" pitchFamily="34" charset="-122"/>
              </a:rPr>
              <a:t>配置与管理</a:t>
            </a:r>
            <a:r>
              <a:rPr lang="en-US" altLang="zh-CN" sz="1800" b="0" dirty="0">
                <a:latin typeface="微软雅黑" panose="020B0503020204020204" pitchFamily="34" charset="-122"/>
                <a:ea typeface="微软雅黑" panose="020B0503020204020204" pitchFamily="34" charset="-122"/>
              </a:rPr>
              <a:t>FTP</a:t>
            </a:r>
            <a:r>
              <a:rPr lang="zh-CN" altLang="en-US" sz="1800" b="0" dirty="0">
                <a:latin typeface="微软雅黑" panose="020B0503020204020204" pitchFamily="34" charset="-122"/>
                <a:ea typeface="微软雅黑" panose="020B0503020204020204" pitchFamily="34" charset="-122"/>
              </a:rPr>
              <a:t>服务器</a:t>
            </a:r>
            <a:endParaRPr lang="zh-CN" altLang="en-US" sz="1800" b="0" dirty="0">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16" name="TextBox 15"/>
          <p:cNvSpPr txBox="1"/>
          <p:nvPr/>
        </p:nvSpPr>
        <p:spPr>
          <a:xfrm>
            <a:off x="1146175" y="2743634"/>
            <a:ext cx="10591800" cy="490855"/>
          </a:xfrm>
          <a:prstGeom prst="rect">
            <a:avLst/>
          </a:prstGeom>
          <a:noFill/>
        </p:spPr>
        <p:txBody>
          <a:bodyPr wrap="square" lIns="121963" tIns="60981" rIns="121963" bIns="60981" rtlCol="0">
            <a:spAutoFit/>
          </a:bodyPr>
          <a:lstStyle/>
          <a:p>
            <a:pPr algn="ctr"/>
            <a:r>
              <a:rPr lang="en-US" altLang="zh-CN" dirty="0">
                <a:solidFill>
                  <a:schemeClr val="bg1"/>
                </a:solidFill>
              </a:rPr>
              <a:t>《</a:t>
            </a:r>
            <a:r>
              <a:rPr lang="zh-CN" altLang="en-US" dirty="0">
                <a:solidFill>
                  <a:schemeClr val="bg1"/>
                </a:solidFill>
              </a:rPr>
              <a:t>服务器配置与管理项目教程（微课版）</a:t>
            </a:r>
            <a:r>
              <a:rPr lang="en-US" altLang="zh-CN" dirty="0">
                <a:solidFill>
                  <a:schemeClr val="bg1"/>
                </a:solidFill>
              </a:rPr>
              <a:t>(</a:t>
            </a:r>
            <a:r>
              <a:rPr lang="zh-CN" altLang="en-US" dirty="0">
                <a:solidFill>
                  <a:schemeClr val="bg1"/>
                </a:solidFill>
              </a:rPr>
              <a:t>统信</a:t>
            </a:r>
            <a:r>
              <a:rPr lang="en-US" altLang="zh-CN" dirty="0">
                <a:solidFill>
                  <a:schemeClr val="bg1"/>
                </a:solidFill>
              </a:rPr>
              <a:t>UOS V20</a:t>
            </a:r>
            <a:r>
              <a:rPr lang="zh-CN" altLang="en-US" dirty="0">
                <a:solidFill>
                  <a:schemeClr val="bg1"/>
                </a:solidFill>
              </a:rPr>
              <a:t>）</a:t>
            </a:r>
            <a:r>
              <a:rPr lang="en-US" altLang="zh-CN" dirty="0">
                <a:solidFill>
                  <a:schemeClr val="bg1"/>
                </a:solidFill>
              </a:rPr>
              <a:t>》</a:t>
            </a:r>
            <a:endParaRPr lang="zh-CN" altLang="en-US" dirty="0">
              <a:solidFill>
                <a:schemeClr val="bg1"/>
              </a:solidFill>
            </a:endParaRPr>
          </a:p>
        </p:txBody>
      </p:sp>
      <p:sp>
        <p:nvSpPr>
          <p:cNvPr id="18" name="TextBox 17"/>
          <p:cNvSpPr txBox="1"/>
          <p:nvPr/>
        </p:nvSpPr>
        <p:spPr>
          <a:xfrm>
            <a:off x="2822575" y="1116654"/>
            <a:ext cx="2286000" cy="860425"/>
          </a:xfrm>
          <a:prstGeom prst="rect">
            <a:avLst/>
          </a:prstGeom>
          <a:solidFill>
            <a:srgbClr val="28A7E1"/>
          </a:solidFill>
        </p:spPr>
        <p:txBody>
          <a:bodyPr wrap="square" lIns="121963" tIns="60981" rIns="121963" bIns="60981" rtlCol="0">
            <a:spAutoFit/>
          </a:bodyPr>
          <a:lstStyle/>
          <a:p>
            <a:r>
              <a:rPr lang="zh-CN" altLang="en-US" sz="4800" dirty="0">
                <a:solidFill>
                  <a:schemeClr val="bg1"/>
                </a:solidFill>
              </a:rPr>
              <a:t>项目</a:t>
            </a:r>
            <a:r>
              <a:rPr lang="en-US" altLang="zh-CN" sz="4800" dirty="0">
                <a:solidFill>
                  <a:schemeClr val="bg1"/>
                </a:solidFill>
              </a:rPr>
              <a:t>13</a:t>
            </a:r>
            <a:r>
              <a:rPr lang="zh-CN" altLang="en-US" sz="4800" dirty="0">
                <a:solidFill>
                  <a:schemeClr val="bg1"/>
                </a:solidFill>
              </a:rPr>
              <a:t> </a:t>
            </a:r>
            <a:endParaRPr lang="zh-CN" altLang="en-US" sz="4800" dirty="0">
              <a:solidFill>
                <a:schemeClr val="bg1"/>
              </a:solidFill>
            </a:endParaRPr>
          </a:p>
        </p:txBody>
      </p:sp>
      <p:sp>
        <p:nvSpPr>
          <p:cNvPr id="19" name="TextBox 18"/>
          <p:cNvSpPr txBox="1"/>
          <p:nvPr/>
        </p:nvSpPr>
        <p:spPr>
          <a:xfrm>
            <a:off x="5108575" y="1368889"/>
            <a:ext cx="4953000" cy="615596"/>
          </a:xfrm>
          <a:prstGeom prst="rect">
            <a:avLst/>
          </a:prstGeom>
          <a:noFill/>
        </p:spPr>
        <p:txBody>
          <a:bodyPr wrap="square" lIns="121963" tIns="60981" rIns="121963" bIns="60981" rtlCol="0">
            <a:spAutoFit/>
          </a:bodyPr>
          <a:lstStyle/>
          <a:p>
            <a:r>
              <a:rPr lang="zh-CN" altLang="en-US" sz="3200" b="1" dirty="0">
                <a:solidFill>
                  <a:schemeClr val="bg1"/>
                </a:solidFill>
              </a:rPr>
              <a:t>配置与管理</a:t>
            </a:r>
            <a:r>
              <a:rPr lang="en-US" altLang="zh-CN" sz="3200" b="1" dirty="0">
                <a:solidFill>
                  <a:schemeClr val="bg1"/>
                </a:solidFill>
              </a:rPr>
              <a:t>FTP</a:t>
            </a:r>
            <a:r>
              <a:rPr lang="zh-CN" altLang="en-US" sz="3200" b="1" dirty="0">
                <a:solidFill>
                  <a:schemeClr val="bg1"/>
                </a:solidFill>
              </a:rPr>
              <a:t>服务器</a:t>
            </a:r>
            <a:endParaRPr lang="zh-CN" altLang="en-US" sz="3200" b="1" dirty="0">
              <a:solidFill>
                <a:schemeClr val="bg1"/>
              </a:solidFill>
            </a:endParaRPr>
          </a:p>
        </p:txBody>
      </p:sp>
      <p:sp>
        <p:nvSpPr>
          <p:cNvPr id="20" name="TextBox 19"/>
          <p:cNvSpPr txBox="1"/>
          <p:nvPr/>
        </p:nvSpPr>
        <p:spPr>
          <a:xfrm>
            <a:off x="2670175" y="3927837"/>
            <a:ext cx="5616640" cy="490855"/>
          </a:xfrm>
          <a:prstGeom prst="rect">
            <a:avLst/>
          </a:prstGeom>
          <a:noFill/>
        </p:spPr>
        <p:txBody>
          <a:bodyPr wrap="square" lIns="121963" tIns="60981" rIns="121963" bIns="60981" rtlCol="0">
            <a:spAutoFit/>
          </a:bodyPr>
          <a:lstStyle/>
          <a:p>
            <a:pPr algn="ctr"/>
            <a:r>
              <a:rPr lang="zh-CN" altLang="en-US" dirty="0">
                <a:solidFill>
                  <a:srgbClr val="28A7E1"/>
                </a:solidFill>
              </a:rPr>
              <a:t>清华大学出版社 </a:t>
            </a:r>
            <a:r>
              <a:rPr lang="en-US" altLang="zh-CN" dirty="0">
                <a:solidFill>
                  <a:srgbClr val="28A7E1"/>
                </a:solidFill>
              </a:rPr>
              <a:t>| </a:t>
            </a:r>
            <a:r>
              <a:rPr lang="zh-CN" altLang="en-US" dirty="0">
                <a:solidFill>
                  <a:srgbClr val="28A7E1"/>
                </a:solidFill>
              </a:rPr>
              <a:t>杨昊龙</a:t>
            </a:r>
            <a:r>
              <a:rPr lang="en-US" altLang="zh-CN" dirty="0">
                <a:solidFill>
                  <a:srgbClr val="28A7E1"/>
                </a:solidFill>
              </a:rPr>
              <a:t> </a:t>
            </a:r>
            <a:r>
              <a:rPr lang="zh-CN" altLang="en-US">
                <a:solidFill>
                  <a:srgbClr val="28A7E1"/>
                </a:solidFill>
              </a:rPr>
              <a:t>编著</a:t>
            </a:r>
            <a:endParaRPr lang="zh-CN" altLang="en-US" dirty="0">
              <a:solidFill>
                <a:srgbClr val="28A7E1"/>
              </a:solidFill>
            </a:endParaRPr>
          </a:p>
        </p:txBody>
      </p:sp>
      <p:sp>
        <p:nvSpPr>
          <p:cNvPr id="22" name="矩形 21"/>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26" name="矩形 25"/>
          <p:cNvSpPr/>
          <p:nvPr/>
        </p:nvSpPr>
        <p:spPr>
          <a:xfrm>
            <a:off x="2258147" y="4511821"/>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Tree>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084780" y="1997239"/>
            <a:ext cx="10028789" cy="3718555"/>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任务13-1</a:t>
            </a:r>
            <a:r>
              <a:rPr lang="en-US" altLang="zh-CN" dirty="0"/>
              <a:t>  </a:t>
            </a:r>
            <a:r>
              <a:rPr lang="zh-CN" altLang="en-US" dirty="0"/>
              <a:t>安装、启动与停止</a:t>
            </a:r>
            <a:r>
              <a:rPr lang="en-US" altLang="zh-CN" dirty="0" err="1"/>
              <a:t>vsftpd</a:t>
            </a:r>
            <a:r>
              <a:rPr lang="zh-CN" altLang="en-US" dirty="0"/>
              <a:t>服务</a:t>
            </a:r>
            <a:endParaRPr lang="zh-CN" altLang="en-US" b="0" dirty="0"/>
          </a:p>
        </p:txBody>
      </p:sp>
      <p:sp>
        <p:nvSpPr>
          <p:cNvPr id="2" name="文本框 1"/>
          <p:cNvSpPr txBox="1"/>
          <p:nvPr/>
        </p:nvSpPr>
        <p:spPr>
          <a:xfrm>
            <a:off x="984793" y="1471587"/>
            <a:ext cx="9888772" cy="473155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．安装</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rpm -q </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mount /dev/</a:t>
            </a:r>
            <a:r>
              <a:rPr lang="en-US" altLang="zh-CN" sz="2000" dirty="0" err="1">
                <a:solidFill>
                  <a:srgbClr val="4C6062"/>
                </a:solidFill>
                <a:latin typeface="微软雅黑" panose="020B0503020204020204" pitchFamily="34" charset="-122"/>
                <a:ea typeface="微软雅黑" panose="020B0503020204020204" pitchFamily="34" charset="-122"/>
              </a:rPr>
              <a:t>cdrom</a:t>
            </a:r>
            <a:r>
              <a:rPr lang="en-US" altLang="zh-CN" sz="2000" dirty="0">
                <a:solidFill>
                  <a:srgbClr val="4C6062"/>
                </a:solidFill>
                <a:latin typeface="微软雅黑" panose="020B0503020204020204" pitchFamily="34" charset="-122"/>
                <a:ea typeface="微软雅黑" panose="020B0503020204020204" pitchFamily="34" charset="-122"/>
              </a:rPr>
              <a:t> /media</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clean all 		//</a:t>
            </a:r>
            <a:r>
              <a:rPr lang="zh-CN" altLang="en-US" sz="2000" dirty="0">
                <a:solidFill>
                  <a:srgbClr val="4C6062"/>
                </a:solidFill>
                <a:latin typeface="微软雅黑" panose="020B0503020204020204" pitchFamily="34" charset="-122"/>
                <a:ea typeface="微软雅黑" panose="020B0503020204020204" pitchFamily="34" charset="-122"/>
              </a:rPr>
              <a:t>安装前先清除缓存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install </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 -y</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dnf</a:t>
            </a:r>
            <a:r>
              <a:rPr lang="en-US" altLang="zh-CN" sz="2000" dirty="0">
                <a:solidFill>
                  <a:srgbClr val="4C6062"/>
                </a:solidFill>
                <a:latin typeface="微软雅黑" panose="020B0503020204020204" pitchFamily="34" charset="-122"/>
                <a:ea typeface="微软雅黑" panose="020B0503020204020204" pitchFamily="34" charset="-122"/>
              </a:rPr>
              <a:t> install ftp -y	/</a:t>
            </a:r>
            <a:r>
              <a:rPr lang="zh-CN" altLang="en-US" sz="2000" dirty="0">
                <a:solidFill>
                  <a:srgbClr val="4C6062"/>
                </a:solidFill>
                <a:latin typeface="微软雅黑" panose="020B0503020204020204" pitchFamily="34" charset="-122"/>
                <a:ea typeface="微软雅黑" panose="020B0503020204020204" pitchFamily="34" charset="-122"/>
              </a:rPr>
              <a:t>同时安装</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软件包，但要注意，本地</a:t>
            </a:r>
            <a:r>
              <a:rPr lang="en-US" altLang="zh-CN" sz="2000" dirty="0">
                <a:solidFill>
                  <a:srgbClr val="4C6062"/>
                </a:solidFill>
                <a:latin typeface="微软雅黑" panose="020B0503020204020204" pitchFamily="34" charset="-122"/>
                <a:ea typeface="微软雅黑" panose="020B0503020204020204" pitchFamily="34" charset="-122"/>
              </a:rPr>
              <a:t>yum</a:t>
            </a:r>
            <a:r>
              <a:rPr lang="zh-CN" altLang="en-US" sz="2000" dirty="0">
                <a:solidFill>
                  <a:srgbClr val="4C6062"/>
                </a:solidFill>
                <a:latin typeface="微软雅黑" panose="020B0503020204020204" pitchFamily="34" charset="-122"/>
                <a:ea typeface="微软雅黑" panose="020B0503020204020204" pitchFamily="34" charset="-122"/>
              </a:rPr>
              <a:t>源没有</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软件包，请切换在线</a:t>
            </a:r>
            <a:r>
              <a:rPr lang="en-US" altLang="zh-CN" sz="2000" dirty="0">
                <a:solidFill>
                  <a:srgbClr val="4C6062"/>
                </a:solidFill>
                <a:latin typeface="微软雅黑" panose="020B0503020204020204" pitchFamily="34" charset="-122"/>
                <a:ea typeface="微软雅黑" panose="020B0503020204020204" pitchFamily="34" charset="-122"/>
              </a:rPr>
              <a:t>yum</a:t>
            </a:r>
            <a:r>
              <a:rPr lang="zh-CN" altLang="en-US" sz="2000" dirty="0">
                <a:solidFill>
                  <a:srgbClr val="4C6062"/>
                </a:solidFill>
                <a:latin typeface="微软雅黑" panose="020B0503020204020204" pitchFamily="34" charset="-122"/>
                <a:ea typeface="微软雅黑" panose="020B0503020204020204" pitchFamily="34" charset="-122"/>
              </a:rPr>
              <a:t>源安装</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rpm -</a:t>
            </a:r>
            <a:r>
              <a:rPr lang="en-US" altLang="zh-CN" sz="2000" dirty="0" err="1">
                <a:solidFill>
                  <a:srgbClr val="4C6062"/>
                </a:solidFill>
                <a:latin typeface="微软雅黑" panose="020B0503020204020204" pitchFamily="34" charset="-122"/>
                <a:ea typeface="微软雅黑" panose="020B0503020204020204" pitchFamily="34" charset="-122"/>
              </a:rPr>
              <a:t>qa|grep</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检查安装组件是否成功</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flipV="1">
            <a:off x="993775" y="3582194"/>
            <a:ext cx="10028789" cy="2438400"/>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任务13-1</a:t>
            </a:r>
            <a:r>
              <a:rPr lang="en-US" altLang="zh-CN" dirty="0"/>
              <a:t>  </a:t>
            </a:r>
            <a:r>
              <a:rPr lang="zh-CN" altLang="en-US" dirty="0"/>
              <a:t>安装、启动与停止</a:t>
            </a:r>
            <a:r>
              <a:rPr lang="en-US" altLang="zh-CN" dirty="0" err="1"/>
              <a:t>vsftpd</a:t>
            </a:r>
            <a:r>
              <a:rPr lang="zh-CN" altLang="en-US" dirty="0"/>
              <a:t>服务</a:t>
            </a:r>
            <a:endParaRPr lang="zh-CN" altLang="en-US" b="0" dirty="0"/>
          </a:p>
        </p:txBody>
      </p:sp>
      <p:sp>
        <p:nvSpPr>
          <p:cNvPr id="2" name="文本框 1"/>
          <p:cNvSpPr txBox="1"/>
          <p:nvPr/>
        </p:nvSpPr>
        <p:spPr>
          <a:xfrm>
            <a:off x="984793" y="1471587"/>
            <a:ext cx="9888772" cy="503932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服务启动、重启、随系统启动、停止</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安装完</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服务后，下一步就是启动了。</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服务可以以独立或被动方式启动。在</a:t>
            </a:r>
            <a:r>
              <a:rPr lang="en-US" altLang="zh-CN" sz="2000" dirty="0">
                <a:solidFill>
                  <a:srgbClr val="4C6062"/>
                </a:solidFill>
                <a:latin typeface="微软雅黑" panose="020B0503020204020204" pitchFamily="34" charset="-122"/>
                <a:ea typeface="微软雅黑" panose="020B0503020204020204" pitchFamily="34" charset="-122"/>
              </a:rPr>
              <a:t>Red Hat Enterprise Linux 8</a:t>
            </a:r>
            <a:r>
              <a:rPr lang="zh-CN" altLang="en-US" sz="2000" dirty="0">
                <a:solidFill>
                  <a:srgbClr val="4C6062"/>
                </a:solidFill>
                <a:latin typeface="微软雅黑" panose="020B0503020204020204" pitchFamily="34" charset="-122"/>
                <a:ea typeface="微软雅黑" panose="020B0503020204020204" pitchFamily="34" charset="-122"/>
              </a:rPr>
              <a:t>中，默认以独立方式启动。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重新启动</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服务、随系统启动，开放防火墙，开放</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，输入下面的命令：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restart </a:t>
            </a:r>
            <a:r>
              <a:rPr lang="en-US" altLang="zh-CN" sz="1800" dirty="0" err="1">
                <a:solidFill>
                  <a:srgbClr val="4C6062"/>
                </a:solidFill>
                <a:latin typeface="微软雅黑" panose="020B0503020204020204" pitchFamily="34" charset="-122"/>
                <a:ea typeface="微软雅黑" panose="020B0503020204020204" pitchFamily="34" charset="-122"/>
              </a:rPr>
              <a:t>vsftpd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systemctl</a:t>
            </a:r>
            <a:r>
              <a:rPr lang="en-US" altLang="zh-CN" sz="1800" dirty="0">
                <a:solidFill>
                  <a:srgbClr val="4C6062"/>
                </a:solidFill>
                <a:latin typeface="微软雅黑" panose="020B0503020204020204" pitchFamily="34" charset="-122"/>
                <a:ea typeface="微软雅黑" panose="020B0503020204020204" pitchFamily="34" charset="-122"/>
              </a:rPr>
              <a:t> enable </a:t>
            </a:r>
            <a:r>
              <a:rPr lang="en-US" altLang="zh-CN" sz="1800" dirty="0" err="1">
                <a:solidFill>
                  <a:srgbClr val="4C6062"/>
                </a:solidFill>
                <a:latin typeface="微软雅黑" panose="020B0503020204020204" pitchFamily="34" charset="-122"/>
                <a:ea typeface="微软雅黑" panose="020B0503020204020204" pitchFamily="34" charset="-122"/>
              </a:rPr>
              <a:t>vsftpd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--permanent --add-service=ftp</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firewall-</a:t>
            </a:r>
            <a:r>
              <a:rPr lang="en-US" altLang="zh-CN" sz="1800" dirty="0" err="1">
                <a:solidFill>
                  <a:srgbClr val="4C6062"/>
                </a:solidFill>
                <a:latin typeface="微软雅黑" panose="020B0503020204020204" pitchFamily="34" charset="-122"/>
                <a:ea typeface="微软雅黑" panose="020B0503020204020204" pitchFamily="34" charset="-122"/>
              </a:rPr>
              <a:t>cmd</a:t>
            </a:r>
            <a:r>
              <a:rPr lang="en-US" altLang="zh-CN" sz="1800" dirty="0">
                <a:solidFill>
                  <a:srgbClr val="4C6062"/>
                </a:solidFill>
                <a:latin typeface="微软雅黑" panose="020B0503020204020204" pitchFamily="34" charset="-122"/>
                <a:ea typeface="微软雅黑" panose="020B0503020204020204" pitchFamily="34" charset="-122"/>
              </a:rPr>
              <a:t> --reload</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setsebool</a:t>
            </a:r>
            <a:r>
              <a:rPr lang="en-US" altLang="zh-CN" sz="1800" dirty="0">
                <a:solidFill>
                  <a:srgbClr val="4C6062"/>
                </a:solidFill>
                <a:latin typeface="微软雅黑" panose="020B0503020204020204" pitchFamily="34" charset="-122"/>
                <a:ea typeface="微软雅黑" panose="020B0503020204020204" pitchFamily="34" charset="-122"/>
              </a:rPr>
              <a:t> -P </a:t>
            </a:r>
            <a:r>
              <a:rPr lang="en-US" altLang="zh-CN" sz="1800" dirty="0" err="1">
                <a:solidFill>
                  <a:srgbClr val="4C6062"/>
                </a:solidFill>
                <a:latin typeface="微软雅黑" panose="020B0503020204020204" pitchFamily="34" charset="-122"/>
                <a:ea typeface="微软雅黑" panose="020B0503020204020204" pitchFamily="34" charset="-122"/>
              </a:rPr>
              <a:t>ftpd_full_access</a:t>
            </a:r>
            <a:r>
              <a:rPr lang="en-US" altLang="zh-CN" sz="1800" dirty="0">
                <a:solidFill>
                  <a:srgbClr val="4C6062"/>
                </a:solidFill>
                <a:latin typeface="微软雅黑" panose="020B0503020204020204" pitchFamily="34" charset="-122"/>
                <a:ea typeface="微软雅黑" panose="020B0503020204020204" pitchFamily="34" charset="-122"/>
              </a:rPr>
              <a:t>=on</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任务13-2</a:t>
            </a:r>
            <a:r>
              <a:rPr lang="en-US" altLang="zh-CN" dirty="0"/>
              <a:t>  </a:t>
            </a:r>
            <a:r>
              <a:rPr lang="zh-CN" altLang="en-US" dirty="0"/>
              <a:t>认识</a:t>
            </a:r>
            <a:r>
              <a:rPr lang="en-US" altLang="zh-CN" dirty="0" err="1"/>
              <a:t>vsftpd</a:t>
            </a:r>
            <a:r>
              <a:rPr lang="zh-CN" altLang="en-US" dirty="0"/>
              <a:t>的配置文件</a:t>
            </a:r>
            <a:endParaRPr lang="zh-CN" altLang="en-US" b="0" dirty="0"/>
          </a:p>
        </p:txBody>
      </p:sp>
      <p:sp>
        <p:nvSpPr>
          <p:cNvPr id="2" name="文本框 1"/>
          <p:cNvSpPr txBox="1"/>
          <p:nvPr/>
        </p:nvSpPr>
        <p:spPr>
          <a:xfrm>
            <a:off x="984793" y="1471587"/>
            <a:ext cx="9888772" cy="2961836"/>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．主配置文件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服务程序的主配置文件（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）的内容总长度达到</a:t>
            </a:r>
            <a:r>
              <a:rPr lang="en-US" altLang="zh-CN" sz="2000" dirty="0">
                <a:solidFill>
                  <a:srgbClr val="4C6062"/>
                </a:solidFill>
                <a:latin typeface="微软雅黑" panose="020B0503020204020204" pitchFamily="34" charset="-122"/>
                <a:ea typeface="微软雅黑" panose="020B0503020204020204" pitchFamily="34" charset="-122"/>
              </a:rPr>
              <a:t>127</a:t>
            </a:r>
            <a:r>
              <a:rPr lang="zh-CN" altLang="en-US" sz="2000" dirty="0">
                <a:solidFill>
                  <a:srgbClr val="4C6062"/>
                </a:solidFill>
                <a:latin typeface="微软雅黑" panose="020B0503020204020204" pitchFamily="34" charset="-122"/>
                <a:ea typeface="微软雅黑" panose="020B0503020204020204" pitchFamily="34" charset="-122"/>
              </a:rPr>
              <a:t>行，但其中大多数参数在开头都添加了井号（</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），从而成为注释信息。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可以使用</a:t>
            </a:r>
            <a:r>
              <a:rPr lang="en-US" altLang="zh-CN" sz="2000" dirty="0">
                <a:solidFill>
                  <a:srgbClr val="4C6062"/>
                </a:solidFill>
                <a:latin typeface="微软雅黑" panose="020B0503020204020204" pitchFamily="34" charset="-122"/>
                <a:ea typeface="微软雅黑" panose="020B0503020204020204" pitchFamily="34" charset="-122"/>
              </a:rPr>
              <a:t>grep</a:t>
            </a:r>
            <a:r>
              <a:rPr lang="zh-CN" altLang="en-US" sz="2000" dirty="0">
                <a:solidFill>
                  <a:srgbClr val="4C6062"/>
                </a:solidFill>
                <a:latin typeface="微软雅黑" panose="020B0503020204020204" pitchFamily="34" charset="-122"/>
                <a:ea typeface="微软雅黑" panose="020B0503020204020204" pitchFamily="34" charset="-122"/>
              </a:rPr>
              <a:t>命令添加</a:t>
            </a:r>
            <a:r>
              <a:rPr lang="en-US" altLang="zh-CN" sz="2000" dirty="0">
                <a:solidFill>
                  <a:srgbClr val="4C6062"/>
                </a:solidFill>
                <a:latin typeface="微软雅黑" panose="020B0503020204020204" pitchFamily="34" charset="-122"/>
                <a:ea typeface="微软雅黑" panose="020B0503020204020204" pitchFamily="34" charset="-122"/>
              </a:rPr>
              <a:t>-v</a:t>
            </a:r>
            <a:r>
              <a:rPr lang="zh-CN" altLang="en-US" sz="2000" dirty="0">
                <a:solidFill>
                  <a:srgbClr val="4C6062"/>
                </a:solidFill>
                <a:latin typeface="微软雅黑" panose="020B0503020204020204" pitchFamily="34" charset="-122"/>
                <a:ea typeface="微软雅黑" panose="020B0503020204020204" pitchFamily="34" charset="-122"/>
              </a:rPr>
              <a:t>参数，过滤并反选出没有包含井号（</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）的参数行（即过滤掉所有的注释信息），然后将过滤后的参数行通过输出重定向符写回原始的主配置文件中（为了安全起见，请先备份主配置文件）。</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flipV="1">
            <a:off x="993775" y="1570516"/>
            <a:ext cx="10028789" cy="4594663"/>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任务13-2</a:t>
            </a:r>
            <a:r>
              <a:rPr lang="en-US" altLang="zh-CN" dirty="0"/>
              <a:t>  </a:t>
            </a:r>
            <a:r>
              <a:rPr lang="zh-CN" altLang="en-US" dirty="0"/>
              <a:t>认识</a:t>
            </a:r>
            <a:r>
              <a:rPr lang="en-US" altLang="zh-CN" dirty="0" err="1"/>
              <a:t>vsftpd</a:t>
            </a:r>
            <a:r>
              <a:rPr lang="zh-CN" altLang="en-US" dirty="0"/>
              <a:t>的配置文件</a:t>
            </a:r>
            <a:endParaRPr lang="zh-CN" altLang="en-US" b="0" dirty="0"/>
          </a:p>
        </p:txBody>
      </p:sp>
      <p:sp>
        <p:nvSpPr>
          <p:cNvPr id="2" name="文本框 1"/>
          <p:cNvSpPr txBox="1"/>
          <p:nvPr/>
        </p:nvSpPr>
        <p:spPr>
          <a:xfrm>
            <a:off x="984793" y="1471587"/>
            <a:ext cx="9888772" cy="4693593"/>
          </a:xfrm>
          <a:prstGeom prst="rect">
            <a:avLst/>
          </a:prstGeom>
          <a:noFill/>
        </p:spPr>
        <p:txBody>
          <a:bodyPr wrap="square" rtlCol="0" anchor="t">
            <a:spAutoFit/>
          </a:bodyPr>
          <a:lstStyle/>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mv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vsftpd.conf</a:t>
            </a:r>
            <a:r>
              <a:rPr lang="en-US" altLang="zh-CN" sz="1400" dirty="0">
                <a:solidFill>
                  <a:srgbClr val="4C6062"/>
                </a:solidFill>
                <a:latin typeface="微软雅黑" panose="020B0503020204020204" pitchFamily="34" charset="-122"/>
                <a:ea typeface="微软雅黑" panose="020B0503020204020204" pitchFamily="34" charset="-122"/>
              </a:rPr>
              <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vsftpd.conf.bak</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grep -v "#"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vsftpd.conf.bak</a:t>
            </a:r>
            <a:r>
              <a:rPr lang="en-US" altLang="zh-CN" sz="1400" dirty="0">
                <a:solidFill>
                  <a:srgbClr val="4C6062"/>
                </a:solidFill>
                <a:latin typeface="微软雅黑" panose="020B0503020204020204" pitchFamily="34" charset="-122"/>
                <a:ea typeface="微软雅黑" panose="020B0503020204020204" pitchFamily="34" charset="-122"/>
              </a:rPr>
              <a:t> &gt;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vsftpd.conf</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[root@Server01 ~]# cat /</a:t>
            </a:r>
            <a:r>
              <a:rPr lang="en-US" altLang="zh-CN" sz="1400" dirty="0" err="1">
                <a:solidFill>
                  <a:srgbClr val="4C6062"/>
                </a:solidFill>
                <a:latin typeface="微软雅黑" panose="020B0503020204020204" pitchFamily="34" charset="-122"/>
                <a:ea typeface="微软雅黑" panose="020B0503020204020204" pitchFamily="34" charset="-122"/>
              </a:rPr>
              <a:t>etc</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vsftpd.conf</a:t>
            </a:r>
            <a:r>
              <a:rPr lang="en-US" altLang="zh-CN" sz="1400" dirty="0">
                <a:solidFill>
                  <a:srgbClr val="4C6062"/>
                </a:solidFill>
                <a:latin typeface="微软雅黑" panose="020B0503020204020204" pitchFamily="34" charset="-122"/>
                <a:ea typeface="微软雅黑" panose="020B0503020204020204" pitchFamily="34" charset="-122"/>
              </a:rPr>
              <a:t> -n</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  </a:t>
            </a:r>
            <a:r>
              <a:rPr lang="en-US" altLang="zh-CN" sz="1400" dirty="0" err="1">
                <a:solidFill>
                  <a:srgbClr val="4C6062"/>
                </a:solidFill>
                <a:latin typeface="微软雅黑" panose="020B0503020204020204" pitchFamily="34" charset="-122"/>
                <a:ea typeface="微软雅黑" panose="020B0503020204020204" pitchFamily="34" charset="-122"/>
              </a:rPr>
              <a:t>anonymous_enable</a:t>
            </a:r>
            <a:r>
              <a:rPr lang="en-US" altLang="zh-CN" sz="1400" dirty="0">
                <a:solidFill>
                  <a:srgbClr val="4C6062"/>
                </a:solidFill>
                <a:latin typeface="微软雅黑" panose="020B0503020204020204" pitchFamily="34" charset="-122"/>
                <a:ea typeface="微软雅黑" panose="020B0503020204020204" pitchFamily="34" charset="-122"/>
              </a:rPr>
              <a:t>=NO</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2  </a:t>
            </a:r>
            <a:r>
              <a:rPr lang="en-US" altLang="zh-CN" sz="1400" dirty="0" err="1">
                <a:solidFill>
                  <a:srgbClr val="4C6062"/>
                </a:solidFill>
                <a:latin typeface="微软雅黑" panose="020B0503020204020204" pitchFamily="34" charset="-122"/>
                <a:ea typeface="微软雅黑" panose="020B0503020204020204" pitchFamily="34" charset="-122"/>
              </a:rPr>
              <a:t>local_enable</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3  </a:t>
            </a:r>
            <a:r>
              <a:rPr lang="en-US" altLang="zh-CN" sz="1400" dirty="0" err="1">
                <a:solidFill>
                  <a:srgbClr val="4C6062"/>
                </a:solidFill>
                <a:latin typeface="微软雅黑" panose="020B0503020204020204" pitchFamily="34" charset="-122"/>
                <a:ea typeface="微软雅黑" panose="020B0503020204020204" pitchFamily="34" charset="-122"/>
              </a:rPr>
              <a:t>write_enable</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4  </a:t>
            </a:r>
            <a:r>
              <a:rPr lang="en-US" altLang="zh-CN" sz="1400" dirty="0" err="1">
                <a:solidFill>
                  <a:srgbClr val="4C6062"/>
                </a:solidFill>
                <a:latin typeface="微软雅黑" panose="020B0503020204020204" pitchFamily="34" charset="-122"/>
                <a:ea typeface="微软雅黑" panose="020B0503020204020204" pitchFamily="34" charset="-122"/>
              </a:rPr>
              <a:t>local_umask</a:t>
            </a:r>
            <a:r>
              <a:rPr lang="en-US" altLang="zh-CN" sz="1400" dirty="0">
                <a:solidFill>
                  <a:srgbClr val="4C6062"/>
                </a:solidFill>
                <a:latin typeface="微软雅黑" panose="020B0503020204020204" pitchFamily="34" charset="-122"/>
                <a:ea typeface="微软雅黑" panose="020B0503020204020204" pitchFamily="34" charset="-122"/>
              </a:rPr>
              <a:t>=022</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5  </a:t>
            </a:r>
            <a:r>
              <a:rPr lang="en-US" altLang="zh-CN" sz="1400" dirty="0" err="1">
                <a:solidFill>
                  <a:srgbClr val="4C6062"/>
                </a:solidFill>
                <a:latin typeface="微软雅黑" panose="020B0503020204020204" pitchFamily="34" charset="-122"/>
                <a:ea typeface="微软雅黑" panose="020B0503020204020204" pitchFamily="34" charset="-122"/>
              </a:rPr>
              <a:t>dirmessage_enable</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6  </a:t>
            </a:r>
            <a:r>
              <a:rPr lang="en-US" altLang="zh-CN" sz="1400" dirty="0" err="1">
                <a:solidFill>
                  <a:srgbClr val="4C6062"/>
                </a:solidFill>
                <a:latin typeface="微软雅黑" panose="020B0503020204020204" pitchFamily="34" charset="-122"/>
                <a:ea typeface="微软雅黑" panose="020B0503020204020204" pitchFamily="34" charset="-122"/>
              </a:rPr>
              <a:t>xferlog_enable</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7  connect_from_port_20=YES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8  </a:t>
            </a:r>
            <a:r>
              <a:rPr lang="en-US" altLang="zh-CN" sz="1400" dirty="0" err="1">
                <a:solidFill>
                  <a:srgbClr val="4C6062"/>
                </a:solidFill>
                <a:latin typeface="微软雅黑" panose="020B0503020204020204" pitchFamily="34" charset="-122"/>
                <a:ea typeface="微软雅黑" panose="020B0503020204020204" pitchFamily="34" charset="-122"/>
              </a:rPr>
              <a:t>xferlog_std_format</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9  listen=NO</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10  listen_ipv6=YES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11</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12  </a:t>
            </a:r>
            <a:r>
              <a:rPr lang="en-US" altLang="zh-CN" sz="1400" dirty="0" err="1">
                <a:solidFill>
                  <a:srgbClr val="4C6062"/>
                </a:solidFill>
                <a:latin typeface="微软雅黑" panose="020B0503020204020204" pitchFamily="34" charset="-122"/>
                <a:ea typeface="微软雅黑" panose="020B0503020204020204" pitchFamily="34" charset="-122"/>
              </a:rPr>
              <a:t>pam_service_name</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    13  </a:t>
            </a:r>
            <a:r>
              <a:rPr lang="en-US" altLang="zh-CN" sz="1400" dirty="0" err="1">
                <a:solidFill>
                  <a:srgbClr val="4C6062"/>
                </a:solidFill>
                <a:latin typeface="微软雅黑" panose="020B0503020204020204" pitchFamily="34" charset="-122"/>
                <a:ea typeface="微软雅黑" panose="020B0503020204020204" pitchFamily="34" charset="-122"/>
              </a:rPr>
              <a:t>userlist_enable</a:t>
            </a:r>
            <a:r>
              <a:rPr lang="en-US" altLang="zh-CN" sz="1400" dirty="0">
                <a:solidFill>
                  <a:srgbClr val="4C6062"/>
                </a:solidFill>
                <a:latin typeface="微软雅黑" panose="020B0503020204020204" pitchFamily="34" charset="-122"/>
                <a:ea typeface="微软雅黑" panose="020B0503020204020204" pitchFamily="34" charset="-122"/>
              </a:rPr>
              <a:t>=YES </a:t>
            </a:r>
            <a:endParaRPr lang="en-US" altLang="zh-CN" sz="14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flipV="1">
            <a:off x="917575" y="1924904"/>
            <a:ext cx="10104989" cy="4240274"/>
          </a:xfrm>
          <a:prstGeom prst="rect">
            <a:avLst/>
          </a:prstGeom>
        </p:spPr>
      </p:pic>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任务13-2</a:t>
            </a:r>
            <a:r>
              <a:rPr lang="en-US" altLang="zh-CN" dirty="0"/>
              <a:t>  </a:t>
            </a:r>
            <a:r>
              <a:rPr lang="zh-CN" altLang="en-US" dirty="0"/>
              <a:t>认识</a:t>
            </a:r>
            <a:r>
              <a:rPr lang="en-US" altLang="zh-CN" dirty="0" err="1"/>
              <a:t>vsftpd</a:t>
            </a:r>
            <a:r>
              <a:rPr lang="zh-CN" altLang="en-US" dirty="0"/>
              <a:t>的配置文件</a:t>
            </a:r>
            <a:endParaRPr lang="zh-CN" altLang="en-US" b="0" dirty="0"/>
          </a:p>
        </p:txBody>
      </p:sp>
      <p:sp>
        <p:nvSpPr>
          <p:cNvPr id="2" name="文本框 1"/>
          <p:cNvSpPr txBox="1"/>
          <p:nvPr/>
        </p:nvSpPr>
        <p:spPr>
          <a:xfrm>
            <a:off x="984793" y="1471587"/>
            <a:ext cx="9888772" cy="400110"/>
          </a:xfrm>
          <a:prstGeom prst="rect">
            <a:avLst/>
          </a:prstGeom>
          <a:noFill/>
        </p:spPr>
        <p:txBody>
          <a:bodyPr wrap="square" rtlCol="0" anchor="t">
            <a:spAutoFit/>
          </a:bodyPr>
          <a:lstStyle/>
          <a:p>
            <a:pPr indent="457200">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表中列举了</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服务程序主配置文件中常用的参数以及作用。</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aphicFrame>
        <p:nvGraphicFramePr>
          <p:cNvPr id="3" name="表格 2"/>
          <p:cNvGraphicFramePr>
            <a:graphicFrameLocks noGrp="1"/>
          </p:cNvGraphicFramePr>
          <p:nvPr/>
        </p:nvGraphicFramePr>
        <p:xfrm>
          <a:off x="1984375" y="1999521"/>
          <a:ext cx="7333635" cy="4056515"/>
        </p:xfrm>
        <a:graphic>
          <a:graphicData uri="http://schemas.openxmlformats.org/drawingml/2006/table">
            <a:tbl>
              <a:tblPr firstRow="1" firstCol="1" bandRow="1" bandCol="1">
                <a:tableStyleId>{5C22544A-7EE6-4342-B048-85BDC9FD1C3A}</a:tableStyleId>
              </a:tblPr>
              <a:tblGrid>
                <a:gridCol w="2588773"/>
                <a:gridCol w="4744862"/>
              </a:tblGrid>
              <a:tr h="190631">
                <a:tc>
                  <a:txBody>
                    <a:bodyPr/>
                    <a:lstStyle/>
                    <a:p>
                      <a:pPr algn="ctr">
                        <a:lnSpc>
                          <a:spcPts val="1600"/>
                        </a:lnSpc>
                        <a:spcBef>
                          <a:spcPts val="120"/>
                        </a:spcBef>
                        <a:spcAft>
                          <a:spcPts val="120"/>
                        </a:spcAft>
                      </a:pPr>
                      <a:r>
                        <a:rPr lang="zh-CN" sz="1100" kern="100">
                          <a:effectLst/>
                        </a:rPr>
                        <a:t>参</a:t>
                      </a:r>
                      <a:r>
                        <a:rPr lang="en-US" sz="1100" kern="100">
                          <a:effectLst/>
                        </a:rPr>
                        <a:t>    </a:t>
                      </a:r>
                      <a:r>
                        <a:rPr lang="zh-CN" sz="1100" kern="100">
                          <a:effectLst/>
                        </a:rPr>
                        <a:t>数</a:t>
                      </a:r>
                      <a:endParaRPr lang="zh-CN" sz="11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1100" kern="100">
                          <a:effectLst/>
                        </a:rPr>
                        <a:t>作</a:t>
                      </a:r>
                      <a:r>
                        <a:rPr lang="en-US" sz="1100" kern="100">
                          <a:effectLst/>
                        </a:rPr>
                        <a:t>    </a:t>
                      </a:r>
                      <a:r>
                        <a:rPr lang="zh-CN" sz="1100" kern="100">
                          <a:effectLst/>
                        </a:rPr>
                        <a:t>用</a:t>
                      </a:r>
                      <a:endParaRPr lang="zh-CN" sz="1100" kern="100">
                        <a:solidFill>
                          <a:srgbClr val="FFFFFF"/>
                        </a:solidFill>
                        <a:effectLst/>
                        <a:latin typeface="方正兰亭黑简体"/>
                        <a:cs typeface="Times New Roman" panose="02020603050405020304" pitchFamily="18" charset="0"/>
                      </a:endParaRPr>
                    </a:p>
                  </a:txBody>
                  <a:tcPr marL="68580" marR="68580" marT="0" marB="0" anchor="ctr"/>
                </a:tc>
              </a:tr>
              <a:tr h="190834">
                <a:tc>
                  <a:txBody>
                    <a:bodyPr/>
                    <a:lstStyle/>
                    <a:p>
                      <a:pPr>
                        <a:lnSpc>
                          <a:spcPts val="1600"/>
                        </a:lnSpc>
                        <a:spcBef>
                          <a:spcPts val="120"/>
                        </a:spcBef>
                        <a:spcAft>
                          <a:spcPts val="120"/>
                        </a:spcAft>
                      </a:pPr>
                      <a:r>
                        <a:rPr lang="en-US" sz="1100" kern="100">
                          <a:effectLst/>
                        </a:rPr>
                        <a:t>listen=[YES|NO]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是否以独立运行的方式监听服务</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listen_address=IP</a:t>
                      </a:r>
                      <a:r>
                        <a:rPr lang="zh-CN" sz="1100" kern="100">
                          <a:effectLst/>
                        </a:rPr>
                        <a:t>地址</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设置要监听的</a:t>
                      </a:r>
                      <a:r>
                        <a:rPr lang="en-US" sz="1100" kern="100">
                          <a:effectLst/>
                        </a:rPr>
                        <a:t>IP</a:t>
                      </a:r>
                      <a:r>
                        <a:rPr lang="zh-CN" sz="1100" kern="100">
                          <a:effectLst/>
                        </a:rPr>
                        <a:t>地址</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listen_port=21</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设置</a:t>
                      </a:r>
                      <a:r>
                        <a:rPr lang="en-US" sz="1100" kern="100">
                          <a:effectLst/>
                        </a:rPr>
                        <a:t>FTP</a:t>
                      </a:r>
                      <a:r>
                        <a:rPr lang="zh-CN" sz="1100" kern="100">
                          <a:effectLst/>
                        </a:rPr>
                        <a:t>服务的监听端口</a:t>
                      </a:r>
                      <a:endParaRPr lang="zh-CN" sz="1100" kern="100">
                        <a:effectLst/>
                        <a:latin typeface="Times New Roman" panose="02020603050405020304" pitchFamily="18" charset="0"/>
                        <a:ea typeface="方正书宋简体"/>
                      </a:endParaRPr>
                    </a:p>
                  </a:txBody>
                  <a:tcPr marL="68580" marR="68580" marT="0" marB="0" anchor="ctr"/>
                </a:tc>
              </a:tr>
              <a:tr h="190834">
                <a:tc>
                  <a:txBody>
                    <a:bodyPr/>
                    <a:lstStyle/>
                    <a:p>
                      <a:pPr>
                        <a:lnSpc>
                          <a:spcPts val="1600"/>
                        </a:lnSpc>
                        <a:spcBef>
                          <a:spcPts val="120"/>
                        </a:spcBef>
                        <a:spcAft>
                          <a:spcPts val="120"/>
                        </a:spcAft>
                      </a:pPr>
                      <a:r>
                        <a:rPr lang="en-US" sz="1100" kern="100">
                          <a:effectLst/>
                        </a:rPr>
                        <a:t>download_enable</a:t>
                      </a:r>
                      <a:r>
                        <a:rPr lang="zh-CN" sz="1100" kern="100">
                          <a:effectLst/>
                        </a:rPr>
                        <a:t>＝</a:t>
                      </a:r>
                      <a:r>
                        <a:rPr lang="en-US" sz="1100" kern="100">
                          <a:effectLst/>
                        </a:rPr>
                        <a:t>[YES|NO]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是否允许下载文件</a:t>
                      </a:r>
                      <a:endParaRPr lang="zh-CN" sz="1100" kern="100">
                        <a:effectLst/>
                        <a:latin typeface="Times New Roman" panose="02020603050405020304" pitchFamily="18" charset="0"/>
                        <a:ea typeface="方正书宋简体"/>
                      </a:endParaRPr>
                    </a:p>
                  </a:txBody>
                  <a:tcPr marL="68580" marR="68580" marT="0" marB="0" anchor="ctr"/>
                </a:tc>
              </a:tr>
              <a:tr h="433308">
                <a:tc>
                  <a:txBody>
                    <a:bodyPr/>
                    <a:lstStyle/>
                    <a:p>
                      <a:pPr>
                        <a:lnSpc>
                          <a:spcPts val="1600"/>
                        </a:lnSpc>
                        <a:spcBef>
                          <a:spcPts val="120"/>
                        </a:spcBef>
                        <a:spcAft>
                          <a:spcPts val="120"/>
                        </a:spcAft>
                      </a:pPr>
                      <a:r>
                        <a:rPr lang="en-US" sz="1100" kern="100">
                          <a:effectLst/>
                        </a:rPr>
                        <a:t>userlist_enable=[YES|NO]</a:t>
                      </a:r>
                      <a:endParaRPr lang="zh-CN" sz="1100" kern="100">
                        <a:effectLst/>
                      </a:endParaRPr>
                    </a:p>
                    <a:p>
                      <a:pPr>
                        <a:lnSpc>
                          <a:spcPts val="1600"/>
                        </a:lnSpc>
                        <a:spcBef>
                          <a:spcPts val="120"/>
                        </a:spcBef>
                        <a:spcAft>
                          <a:spcPts val="120"/>
                        </a:spcAft>
                      </a:pPr>
                      <a:r>
                        <a:rPr lang="en-US" sz="1100" kern="100">
                          <a:effectLst/>
                        </a:rPr>
                        <a:t>userlist_deny=[YES|NO]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设置用户列表为“允许”还是“禁止”操作</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max_clients=0</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最大客户端连接数，</a:t>
                      </a:r>
                      <a:r>
                        <a:rPr lang="en-US" sz="1100" kern="100">
                          <a:effectLst/>
                        </a:rPr>
                        <a:t>0</a:t>
                      </a:r>
                      <a:r>
                        <a:rPr lang="zh-CN" sz="1100" kern="100">
                          <a:effectLst/>
                        </a:rPr>
                        <a:t>为不限制</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max_per_ip=0</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同一</a:t>
                      </a:r>
                      <a:r>
                        <a:rPr lang="en-US" sz="1100" kern="100">
                          <a:effectLst/>
                        </a:rPr>
                        <a:t>IP</a:t>
                      </a:r>
                      <a:r>
                        <a:rPr lang="zh-CN" sz="1100" kern="100">
                          <a:effectLst/>
                        </a:rPr>
                        <a:t>地址的最大连接数，</a:t>
                      </a:r>
                      <a:r>
                        <a:rPr lang="en-US" sz="1100" kern="100">
                          <a:effectLst/>
                        </a:rPr>
                        <a:t>0</a:t>
                      </a:r>
                      <a:r>
                        <a:rPr lang="zh-CN" sz="1100" kern="100">
                          <a:effectLst/>
                        </a:rPr>
                        <a:t>为不限制</a:t>
                      </a:r>
                      <a:endParaRPr lang="zh-CN" sz="1100" kern="100">
                        <a:effectLst/>
                        <a:latin typeface="Times New Roman" panose="02020603050405020304" pitchFamily="18" charset="0"/>
                        <a:ea typeface="方正书宋简体"/>
                      </a:endParaRPr>
                    </a:p>
                  </a:txBody>
                  <a:tcPr marL="68580" marR="68580" marT="0" marB="0" anchor="ctr"/>
                </a:tc>
              </a:tr>
              <a:tr h="190834">
                <a:tc>
                  <a:txBody>
                    <a:bodyPr/>
                    <a:lstStyle/>
                    <a:p>
                      <a:pPr>
                        <a:lnSpc>
                          <a:spcPts val="1600"/>
                        </a:lnSpc>
                        <a:spcBef>
                          <a:spcPts val="120"/>
                        </a:spcBef>
                        <a:spcAft>
                          <a:spcPts val="120"/>
                        </a:spcAft>
                      </a:pPr>
                      <a:r>
                        <a:rPr lang="en-US" sz="1100" kern="100">
                          <a:effectLst/>
                        </a:rPr>
                        <a:t>anonymous_enable=[YES|NO]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是否允许匿名用户访问</a:t>
                      </a:r>
                      <a:endParaRPr lang="zh-CN" sz="1100" kern="100">
                        <a:effectLst/>
                        <a:latin typeface="Times New Roman" panose="02020603050405020304" pitchFamily="18" charset="0"/>
                        <a:ea typeface="方正书宋简体"/>
                      </a:endParaRPr>
                    </a:p>
                  </a:txBody>
                  <a:tcPr marL="68580" marR="68580" marT="0" marB="0" anchor="ctr"/>
                </a:tc>
              </a:tr>
              <a:tr h="190834">
                <a:tc>
                  <a:txBody>
                    <a:bodyPr/>
                    <a:lstStyle/>
                    <a:p>
                      <a:pPr>
                        <a:lnSpc>
                          <a:spcPts val="1600"/>
                        </a:lnSpc>
                        <a:spcBef>
                          <a:spcPts val="120"/>
                        </a:spcBef>
                        <a:spcAft>
                          <a:spcPts val="120"/>
                        </a:spcAft>
                      </a:pPr>
                      <a:r>
                        <a:rPr lang="en-US" sz="1100" kern="100">
                          <a:effectLst/>
                        </a:rPr>
                        <a:t>anon_upload_enable=[YES|NO]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是否允许匿名用户上传文件</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anon_umask=022</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匿名用户上传文件的</a:t>
                      </a:r>
                      <a:r>
                        <a:rPr lang="en-US" sz="1100" kern="100">
                          <a:effectLst/>
                        </a:rPr>
                        <a:t>umask</a:t>
                      </a:r>
                      <a:r>
                        <a:rPr lang="zh-CN" sz="1100" kern="100">
                          <a:effectLst/>
                        </a:rPr>
                        <a:t>值</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anon_root=/var/ftp</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匿名用户的</a:t>
                      </a:r>
                      <a:r>
                        <a:rPr lang="en-US" sz="1100" kern="100">
                          <a:effectLst/>
                        </a:rPr>
                        <a:t>FTP</a:t>
                      </a:r>
                      <a:r>
                        <a:rPr lang="zh-CN" sz="1100" kern="100">
                          <a:effectLst/>
                        </a:rPr>
                        <a:t>根目录</a:t>
                      </a:r>
                      <a:endParaRPr lang="zh-CN" sz="1100" kern="100">
                        <a:effectLst/>
                        <a:latin typeface="Times New Roman" panose="02020603050405020304" pitchFamily="18" charset="0"/>
                        <a:ea typeface="方正书宋简体"/>
                      </a:endParaRPr>
                    </a:p>
                  </a:txBody>
                  <a:tcPr marL="68580" marR="68580" marT="0" marB="0" anchor="ctr"/>
                </a:tc>
              </a:tr>
              <a:tr h="190834">
                <a:tc>
                  <a:txBody>
                    <a:bodyPr/>
                    <a:lstStyle/>
                    <a:p>
                      <a:pPr>
                        <a:lnSpc>
                          <a:spcPts val="1600"/>
                        </a:lnSpc>
                        <a:spcBef>
                          <a:spcPts val="120"/>
                        </a:spcBef>
                        <a:spcAft>
                          <a:spcPts val="120"/>
                        </a:spcAft>
                      </a:pPr>
                      <a:r>
                        <a:rPr lang="en-US" sz="1100" kern="100">
                          <a:effectLst/>
                        </a:rPr>
                        <a:t>anon_mkdir_write_enable=[YES|NO]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是否允许匿名用户创建目录</a:t>
                      </a:r>
                      <a:endParaRPr lang="zh-CN" sz="1100" kern="100">
                        <a:effectLst/>
                        <a:latin typeface="Times New Roman" panose="02020603050405020304" pitchFamily="18" charset="0"/>
                        <a:ea typeface="方正书宋简体"/>
                      </a:endParaRPr>
                    </a:p>
                  </a:txBody>
                  <a:tcPr marL="68580" marR="68580" marT="0" marB="0" anchor="ctr"/>
                </a:tc>
              </a:tr>
              <a:tr h="190834">
                <a:tc>
                  <a:txBody>
                    <a:bodyPr/>
                    <a:lstStyle/>
                    <a:p>
                      <a:pPr>
                        <a:lnSpc>
                          <a:spcPts val="1600"/>
                        </a:lnSpc>
                        <a:spcBef>
                          <a:spcPts val="120"/>
                        </a:spcBef>
                        <a:spcAft>
                          <a:spcPts val="120"/>
                        </a:spcAft>
                      </a:pPr>
                      <a:r>
                        <a:rPr lang="en-US" sz="1100" kern="100">
                          <a:effectLst/>
                        </a:rPr>
                        <a:t>anon_other_write_enable=[YES|NO]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是否开放匿名用户的其他写入权限（包括重命名、删除等操作权限）</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anon_max_rate=0</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匿名用户的最大传输速率（字节</a:t>
                      </a:r>
                      <a:r>
                        <a:rPr lang="en-US" sz="1100" kern="100">
                          <a:effectLst/>
                        </a:rPr>
                        <a:t>/</a:t>
                      </a:r>
                      <a:r>
                        <a:rPr lang="zh-CN" sz="1100" kern="100">
                          <a:effectLst/>
                        </a:rPr>
                        <a:t>秒），</a:t>
                      </a:r>
                      <a:r>
                        <a:rPr lang="en-US" sz="1100" kern="100">
                          <a:effectLst/>
                        </a:rPr>
                        <a:t>0</a:t>
                      </a:r>
                      <a:r>
                        <a:rPr lang="zh-CN" sz="1100" kern="100">
                          <a:effectLst/>
                        </a:rPr>
                        <a:t>为不限制</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local_enable=[YES|NO]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是否允许本地用户登录</a:t>
                      </a:r>
                      <a:r>
                        <a:rPr lang="en-US" sz="1100" kern="100">
                          <a:effectLst/>
                        </a:rPr>
                        <a:t>FTP</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local_umask=022</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本地用户上传文件的</a:t>
                      </a:r>
                      <a:r>
                        <a:rPr lang="en-US" sz="1100" kern="100">
                          <a:effectLst/>
                        </a:rPr>
                        <a:t>umask</a:t>
                      </a:r>
                      <a:r>
                        <a:rPr lang="zh-CN" sz="1100" kern="100">
                          <a:effectLst/>
                        </a:rPr>
                        <a:t>值</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local_root=/var/ftp</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本地用户的</a:t>
                      </a:r>
                      <a:r>
                        <a:rPr lang="en-US" sz="1100" kern="100">
                          <a:effectLst/>
                        </a:rPr>
                        <a:t>FTP</a:t>
                      </a:r>
                      <a:r>
                        <a:rPr lang="zh-CN" sz="1100" kern="100">
                          <a:effectLst/>
                        </a:rPr>
                        <a:t>根目录</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chroot_local_user=[YES|NO]</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a:effectLst/>
                        </a:rPr>
                        <a:t>是否将用户权限禁锢在</a:t>
                      </a:r>
                      <a:r>
                        <a:rPr lang="en-US" sz="1100" kern="100">
                          <a:effectLst/>
                        </a:rPr>
                        <a:t>FTP</a:t>
                      </a:r>
                      <a:r>
                        <a:rPr lang="zh-CN" sz="1100" kern="100">
                          <a:effectLst/>
                        </a:rPr>
                        <a:t>目录，以确保安全</a:t>
                      </a:r>
                      <a:endParaRPr lang="zh-CN" sz="1100" kern="100">
                        <a:effectLst/>
                        <a:latin typeface="Times New Roman" panose="02020603050405020304" pitchFamily="18" charset="0"/>
                        <a:ea typeface="方正书宋简体"/>
                      </a:endParaRPr>
                    </a:p>
                  </a:txBody>
                  <a:tcPr marL="68580" marR="68580" marT="0" marB="0" anchor="ctr"/>
                </a:tc>
              </a:tr>
              <a:tr h="190631">
                <a:tc>
                  <a:txBody>
                    <a:bodyPr/>
                    <a:lstStyle/>
                    <a:p>
                      <a:pPr>
                        <a:lnSpc>
                          <a:spcPts val="1600"/>
                        </a:lnSpc>
                        <a:spcBef>
                          <a:spcPts val="120"/>
                        </a:spcBef>
                        <a:spcAft>
                          <a:spcPts val="120"/>
                        </a:spcAft>
                      </a:pPr>
                      <a:r>
                        <a:rPr lang="en-US" sz="1100" kern="100">
                          <a:effectLst/>
                        </a:rPr>
                        <a:t>local_max_rate=0</a:t>
                      </a:r>
                      <a:endParaRPr lang="zh-CN" sz="11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100" kern="100" dirty="0">
                          <a:effectLst/>
                        </a:rPr>
                        <a:t>本地用户最大传输速率（字节</a:t>
                      </a:r>
                      <a:r>
                        <a:rPr lang="en-US" sz="1100" kern="100" dirty="0">
                          <a:effectLst/>
                        </a:rPr>
                        <a:t>/</a:t>
                      </a:r>
                      <a:r>
                        <a:rPr lang="zh-CN" sz="1100" kern="100" dirty="0">
                          <a:effectLst/>
                        </a:rPr>
                        <a:t>秒），</a:t>
                      </a:r>
                      <a:r>
                        <a:rPr lang="en-US" sz="1100" kern="100" dirty="0">
                          <a:effectLst/>
                        </a:rPr>
                        <a:t>0</a:t>
                      </a:r>
                      <a:r>
                        <a:rPr lang="zh-CN" sz="1100" kern="100" dirty="0">
                          <a:effectLst/>
                        </a:rPr>
                        <a:t>为不限制</a:t>
                      </a:r>
                      <a:endParaRPr lang="zh-CN" sz="11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任务13-2</a:t>
            </a:r>
            <a:r>
              <a:rPr lang="en-US" altLang="zh-CN" dirty="0"/>
              <a:t>  </a:t>
            </a:r>
            <a:r>
              <a:rPr lang="zh-CN" altLang="en-US" dirty="0"/>
              <a:t>认识</a:t>
            </a:r>
            <a:r>
              <a:rPr lang="en-US" altLang="zh-CN" dirty="0" err="1"/>
              <a:t>vsftpd</a:t>
            </a:r>
            <a:r>
              <a:rPr lang="zh-CN" altLang="en-US" dirty="0"/>
              <a:t>的配置文件</a:t>
            </a:r>
            <a:endParaRPr lang="zh-CN" altLang="en-US" b="0" dirty="0"/>
          </a:p>
        </p:txBody>
      </p:sp>
      <p:sp>
        <p:nvSpPr>
          <p:cNvPr id="2" name="文本框 1"/>
          <p:cNvSpPr txBox="1"/>
          <p:nvPr/>
        </p:nvSpPr>
        <p:spPr>
          <a:xfrm>
            <a:off x="984793" y="1471587"/>
            <a:ext cx="9888772" cy="303878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pam.d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的</a:t>
            </a:r>
            <a:r>
              <a:rPr lang="en-US" altLang="zh-CN" sz="2000" dirty="0">
                <a:solidFill>
                  <a:srgbClr val="4C6062"/>
                </a:solidFill>
                <a:latin typeface="微软雅黑" panose="020B0503020204020204" pitchFamily="34" charset="-122"/>
                <a:ea typeface="微软雅黑" panose="020B0503020204020204" pitchFamily="34" charset="-122"/>
              </a:rPr>
              <a:t>Pluggable Authentication Modules</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）配置文件，主要用来加强</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服务器的用户认证。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ftpusers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所有位于此文件内的用户都不能访问</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服务。当然，为了安全起见，这个文件中默认已经包括了</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bin</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daemon</a:t>
            </a:r>
            <a:r>
              <a:rPr lang="zh-CN" altLang="en-US" sz="2000" dirty="0">
                <a:solidFill>
                  <a:srgbClr val="4C6062"/>
                </a:solidFill>
                <a:latin typeface="微软雅黑" panose="020B0503020204020204" pitchFamily="34" charset="-122"/>
                <a:ea typeface="微软雅黑" panose="020B0503020204020204" pitchFamily="34" charset="-122"/>
              </a:rPr>
              <a:t>等系统账号。</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任务13-2</a:t>
            </a:r>
            <a:r>
              <a:rPr lang="en-US" altLang="zh-CN" dirty="0"/>
              <a:t>  </a:t>
            </a:r>
            <a:r>
              <a:rPr lang="zh-CN" altLang="en-US" dirty="0"/>
              <a:t>认识</a:t>
            </a:r>
            <a:r>
              <a:rPr lang="en-US" altLang="zh-CN" dirty="0" err="1"/>
              <a:t>vsftpd</a:t>
            </a:r>
            <a:r>
              <a:rPr lang="zh-CN" altLang="en-US" dirty="0"/>
              <a:t>的配置文件</a:t>
            </a:r>
            <a:endParaRPr lang="zh-CN" altLang="en-US" b="0" dirty="0"/>
          </a:p>
        </p:txBody>
      </p:sp>
      <p:sp>
        <p:nvSpPr>
          <p:cNvPr id="2" name="文本框 1"/>
          <p:cNvSpPr txBox="1"/>
          <p:nvPr/>
        </p:nvSpPr>
        <p:spPr>
          <a:xfrm>
            <a:off x="984793" y="1471587"/>
            <a:ext cx="9888772" cy="457766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user_list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这个文件中包括的用户有可能是被拒绝访问</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服务的，也可能是允许访问的，这主要取决于</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的主配置文件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中的“</a:t>
            </a:r>
            <a:r>
              <a:rPr lang="en-US" altLang="zh-CN" sz="2000" dirty="0" err="1">
                <a:solidFill>
                  <a:srgbClr val="4C6062"/>
                </a:solidFill>
                <a:latin typeface="微软雅黑" panose="020B0503020204020204" pitchFamily="34" charset="-122"/>
                <a:ea typeface="微软雅黑" panose="020B0503020204020204" pitchFamily="34" charset="-122"/>
              </a:rPr>
              <a:t>userlist_deny</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参数是设置为“</a:t>
            </a:r>
            <a:r>
              <a:rPr lang="en-US" altLang="zh-CN" sz="2000" dirty="0">
                <a:solidFill>
                  <a:srgbClr val="4C6062"/>
                </a:solidFill>
                <a:latin typeface="微软雅黑" panose="020B0503020204020204" pitchFamily="34" charset="-122"/>
                <a:ea typeface="微软雅黑" panose="020B0503020204020204" pitchFamily="34" charset="-122"/>
              </a:rPr>
              <a:t>YES”</a:t>
            </a:r>
            <a:r>
              <a:rPr lang="zh-CN" altLang="en-US" sz="2000" dirty="0">
                <a:solidFill>
                  <a:srgbClr val="4C6062"/>
                </a:solidFill>
                <a:latin typeface="微软雅黑" panose="020B0503020204020204" pitchFamily="34" charset="-122"/>
                <a:ea typeface="微软雅黑" panose="020B0503020204020204" pitchFamily="34" charset="-122"/>
              </a:rPr>
              <a:t>（默认值）还是“</a:t>
            </a:r>
            <a:r>
              <a:rPr lang="en-US" altLang="zh-CN" sz="2000" dirty="0">
                <a:solidFill>
                  <a:srgbClr val="4C6062"/>
                </a:solidFill>
                <a:latin typeface="微软雅黑" panose="020B0503020204020204" pitchFamily="34" charset="-122"/>
                <a:ea typeface="微软雅黑" panose="020B0503020204020204" pitchFamily="34" charset="-122"/>
              </a:rPr>
              <a:t>NO”</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当</a:t>
            </a:r>
            <a:r>
              <a:rPr lang="en-US" altLang="zh-CN" sz="2000" dirty="0" err="1">
                <a:solidFill>
                  <a:srgbClr val="4C6062"/>
                </a:solidFill>
                <a:latin typeface="微软雅黑" panose="020B0503020204020204" pitchFamily="34" charset="-122"/>
                <a:ea typeface="微软雅黑" panose="020B0503020204020204" pitchFamily="34" charset="-122"/>
              </a:rPr>
              <a:t>userlist_deny</a:t>
            </a:r>
            <a:r>
              <a:rPr lang="en-US" altLang="zh-CN" sz="2000" dirty="0">
                <a:solidFill>
                  <a:srgbClr val="4C6062"/>
                </a:solidFill>
                <a:latin typeface="微软雅黑" panose="020B0503020204020204" pitchFamily="34" charset="-122"/>
                <a:ea typeface="微软雅黑" panose="020B0503020204020204" pitchFamily="34" charset="-122"/>
              </a:rPr>
              <a:t>=NO</a:t>
            </a:r>
            <a:r>
              <a:rPr lang="zh-CN" altLang="en-US" sz="2000" dirty="0">
                <a:solidFill>
                  <a:srgbClr val="4C6062"/>
                </a:solidFill>
                <a:latin typeface="微软雅黑" panose="020B0503020204020204" pitchFamily="34" charset="-122"/>
                <a:ea typeface="微软雅黑" panose="020B0503020204020204" pitchFamily="34" charset="-122"/>
              </a:rPr>
              <a:t>时，仅允许文件列表中的用户访问</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342900">
              <a:lnSpc>
                <a:spcPct val="150000"/>
              </a:lnSpc>
              <a:spcBef>
                <a:spcPts val="360"/>
              </a:spcBef>
              <a:spcAft>
                <a:spcPts val="240"/>
              </a:spcAft>
              <a:buFont typeface="Arial" panose="020B0604020202020204" pitchFamily="34" charset="0"/>
              <a:buChar char="•"/>
            </a:pPr>
            <a:r>
              <a:rPr lang="zh-CN" altLang="en-US" sz="2000" dirty="0">
                <a:solidFill>
                  <a:srgbClr val="4C6062"/>
                </a:solidFill>
                <a:latin typeface="微软雅黑" panose="020B0503020204020204" pitchFamily="34" charset="-122"/>
                <a:ea typeface="微软雅黑" panose="020B0503020204020204" pitchFamily="34" charset="-122"/>
              </a:rPr>
              <a:t>当</a:t>
            </a:r>
            <a:r>
              <a:rPr lang="en-US" altLang="zh-CN" sz="2000" dirty="0" err="1">
                <a:solidFill>
                  <a:srgbClr val="4C6062"/>
                </a:solidFill>
                <a:latin typeface="微软雅黑" panose="020B0503020204020204" pitchFamily="34" charset="-122"/>
                <a:ea typeface="微软雅黑" panose="020B0503020204020204" pitchFamily="34" charset="-122"/>
              </a:rPr>
              <a:t>userlist_deny</a:t>
            </a:r>
            <a:r>
              <a:rPr lang="en-US" altLang="zh-CN" sz="2000" dirty="0">
                <a:solidFill>
                  <a:srgbClr val="4C6062"/>
                </a:solidFill>
                <a:latin typeface="微软雅黑" panose="020B0503020204020204" pitchFamily="34" charset="-122"/>
                <a:ea typeface="微软雅黑" panose="020B0503020204020204" pitchFamily="34" charset="-122"/>
              </a:rPr>
              <a:t>=YES</a:t>
            </a:r>
            <a:r>
              <a:rPr lang="zh-CN" altLang="en-US" sz="2000" dirty="0">
                <a:solidFill>
                  <a:srgbClr val="4C6062"/>
                </a:solidFill>
                <a:latin typeface="微软雅黑" panose="020B0503020204020204" pitchFamily="34" charset="-122"/>
                <a:ea typeface="微软雅黑" panose="020B0503020204020204" pitchFamily="34" charset="-122"/>
              </a:rPr>
              <a:t>时，这也是默认值，拒绝文件列表中的用户访问</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/var/ftp</a:t>
            </a:r>
            <a:r>
              <a:rPr lang="zh-CN" altLang="en-US" sz="2000" dirty="0">
                <a:solidFill>
                  <a:srgbClr val="4C6062"/>
                </a:solidFill>
                <a:latin typeface="微软雅黑" panose="020B0503020204020204" pitchFamily="34" charset="-122"/>
                <a:ea typeface="微软雅黑" panose="020B0503020204020204" pitchFamily="34" charset="-122"/>
              </a:rPr>
              <a:t>文件夹</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该文件夹是</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提供服务的文件集散地，它包括一个</a:t>
            </a:r>
            <a:r>
              <a:rPr lang="en-US" altLang="zh-CN" sz="2000" dirty="0">
                <a:solidFill>
                  <a:srgbClr val="4C6062"/>
                </a:solidFill>
                <a:latin typeface="微软雅黑" panose="020B0503020204020204" pitchFamily="34" charset="-122"/>
                <a:ea typeface="微软雅黑" panose="020B0503020204020204" pitchFamily="34" charset="-122"/>
              </a:rPr>
              <a:t>pub</a:t>
            </a:r>
            <a:r>
              <a:rPr lang="zh-CN" altLang="en-US" sz="2000" dirty="0">
                <a:solidFill>
                  <a:srgbClr val="4C6062"/>
                </a:solidFill>
                <a:latin typeface="微软雅黑" panose="020B0503020204020204" pitchFamily="34" charset="-122"/>
                <a:ea typeface="微软雅黑" panose="020B0503020204020204" pitchFamily="34" charset="-122"/>
              </a:rPr>
              <a:t>子目录。在默认配置下，所有的目录都是只读的，不过只有</a:t>
            </a:r>
            <a:r>
              <a:rPr lang="en-US" altLang="zh-CN" sz="2000" dirty="0">
                <a:solidFill>
                  <a:srgbClr val="4C6062"/>
                </a:solidFill>
                <a:latin typeface="微软雅黑" panose="020B0503020204020204" pitchFamily="34" charset="-122"/>
                <a:ea typeface="微软雅黑" panose="020B0503020204020204" pitchFamily="34" charset="-122"/>
              </a:rPr>
              <a:t>root</a:t>
            </a:r>
            <a:r>
              <a:rPr lang="zh-CN" altLang="en-US" sz="2000" dirty="0">
                <a:solidFill>
                  <a:srgbClr val="4C6062"/>
                </a:solidFill>
                <a:latin typeface="微软雅黑" panose="020B0503020204020204" pitchFamily="34" charset="-122"/>
                <a:ea typeface="微软雅黑" panose="020B0503020204020204" pitchFamily="34" charset="-122"/>
              </a:rPr>
              <a:t>用户有写权限。</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450071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的认证模式</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允许用户以</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种认证模式登录到</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服务器上。</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）匿名开放模式：是一种最不安全的认证模式，任何人都无须密码验证而直接登录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）本地用户模式：是通过</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系统本地的账户密码信息进行认证的模式，相较于匿名开放模式，该模式更安全，而且配置起来也很简单。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）虚拟用户模式：是这</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种模式中最安全的一种认证模式，它需要为</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服务单独建立用户数据库文件，虚拟映射用来进行口令验证的账户信息，而这些账户信息在服务器系统中实际上是不存在的，仅供</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服务程序进行认证使用。</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．匿名用户登录的参数说明</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1994202"/>
            <a:ext cx="10104989" cy="3294868"/>
          </a:xfrm>
          <a:prstGeom prst="rect">
            <a:avLst/>
          </a:prstGeom>
        </p:spPr>
      </p:pic>
      <p:graphicFrame>
        <p:nvGraphicFramePr>
          <p:cNvPr id="3" name="表格 2"/>
          <p:cNvGraphicFramePr>
            <a:graphicFrameLocks noGrp="1"/>
          </p:cNvGraphicFramePr>
          <p:nvPr/>
        </p:nvGraphicFramePr>
        <p:xfrm>
          <a:off x="2212975" y="2267330"/>
          <a:ext cx="7239000" cy="2686464"/>
        </p:xfrm>
        <a:graphic>
          <a:graphicData uri="http://schemas.openxmlformats.org/drawingml/2006/table">
            <a:tbl>
              <a:tblPr firstRow="1" firstCol="1" bandRow="1" bandCol="1">
                <a:tableStyleId>{5C22544A-7EE6-4342-B048-85BDC9FD1C3A}</a:tableStyleId>
              </a:tblPr>
              <a:tblGrid>
                <a:gridCol w="3619500"/>
                <a:gridCol w="3619500"/>
              </a:tblGrid>
              <a:tr h="447426">
                <a:tc>
                  <a:txBody>
                    <a:bodyPr/>
                    <a:lstStyle/>
                    <a:p>
                      <a:pPr algn="ctr">
                        <a:lnSpc>
                          <a:spcPts val="1600"/>
                        </a:lnSpc>
                        <a:spcBef>
                          <a:spcPts val="120"/>
                        </a:spcBef>
                        <a:spcAft>
                          <a:spcPts val="120"/>
                        </a:spcAft>
                      </a:pPr>
                      <a:r>
                        <a:rPr lang="zh-CN" sz="1600" kern="100">
                          <a:effectLst/>
                        </a:rPr>
                        <a:t>参</a:t>
                      </a:r>
                      <a:r>
                        <a:rPr lang="en-US" sz="1600" kern="100">
                          <a:effectLst/>
                        </a:rPr>
                        <a:t>    </a:t>
                      </a:r>
                      <a:r>
                        <a:rPr lang="zh-CN" sz="1600" kern="100">
                          <a:effectLst/>
                        </a:rPr>
                        <a:t>数</a:t>
                      </a:r>
                      <a:endParaRPr lang="zh-CN" sz="1600" kern="100">
                        <a:solidFill>
                          <a:srgbClr val="FFFFFF"/>
                        </a:solidFill>
                        <a:effectLst/>
                        <a:latin typeface="方正兰亭黑简体"/>
                        <a:cs typeface="Times New Roman" panose="02020603050405020304" pitchFamily="18" charset="0"/>
                      </a:endParaRPr>
                    </a:p>
                  </a:txBody>
                  <a:tcPr marL="68580" marR="68580" marT="0" marB="0"/>
                </a:tc>
                <a:tc>
                  <a:txBody>
                    <a:bodyPr/>
                    <a:lstStyle/>
                    <a:p>
                      <a:pPr algn="ctr">
                        <a:lnSpc>
                          <a:spcPts val="1600"/>
                        </a:lnSpc>
                        <a:spcBef>
                          <a:spcPts val="120"/>
                        </a:spcBef>
                        <a:spcAft>
                          <a:spcPts val="120"/>
                        </a:spcAft>
                      </a:pPr>
                      <a:r>
                        <a:rPr lang="zh-CN" sz="1600" kern="100">
                          <a:effectLst/>
                        </a:rPr>
                        <a:t>作</a:t>
                      </a:r>
                      <a:r>
                        <a:rPr lang="en-US" sz="1600" kern="100">
                          <a:effectLst/>
                        </a:rPr>
                        <a:t>    </a:t>
                      </a:r>
                      <a:r>
                        <a:rPr lang="zh-CN" sz="1600" kern="100">
                          <a:effectLst/>
                        </a:rPr>
                        <a:t>用</a:t>
                      </a:r>
                      <a:endParaRPr lang="zh-CN" sz="1600" kern="100">
                        <a:solidFill>
                          <a:srgbClr val="FFFFFF"/>
                        </a:solidFill>
                        <a:effectLst/>
                        <a:latin typeface="方正兰亭黑简体"/>
                        <a:cs typeface="Times New Roman" panose="02020603050405020304" pitchFamily="18" charset="0"/>
                      </a:endParaRPr>
                    </a:p>
                  </a:txBody>
                  <a:tcPr marL="68580" marR="68580" marT="0" marB="0"/>
                </a:tc>
              </a:tr>
              <a:tr h="447903">
                <a:tc>
                  <a:txBody>
                    <a:bodyPr/>
                    <a:lstStyle/>
                    <a:p>
                      <a:pPr>
                        <a:lnSpc>
                          <a:spcPts val="1600"/>
                        </a:lnSpc>
                        <a:spcBef>
                          <a:spcPts val="120"/>
                        </a:spcBef>
                        <a:spcAft>
                          <a:spcPts val="120"/>
                        </a:spcAft>
                      </a:pPr>
                      <a:r>
                        <a:rPr lang="en-US" sz="1600" kern="100">
                          <a:effectLst/>
                        </a:rPr>
                        <a:t>anonymous_enable=YES</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100">
                          <a:effectLst/>
                        </a:rPr>
                        <a:t>允许匿名访问模式</a:t>
                      </a:r>
                      <a:endParaRPr lang="zh-CN" sz="1600" kern="100">
                        <a:effectLst/>
                        <a:latin typeface="Times New Roman" panose="02020603050405020304" pitchFamily="18" charset="0"/>
                        <a:ea typeface="方正书宋简体"/>
                      </a:endParaRPr>
                    </a:p>
                  </a:txBody>
                  <a:tcPr marL="68580" marR="68580" marT="0" marB="0" anchor="ctr"/>
                </a:tc>
              </a:tr>
              <a:tr h="447426">
                <a:tc>
                  <a:txBody>
                    <a:bodyPr/>
                    <a:lstStyle/>
                    <a:p>
                      <a:pPr>
                        <a:lnSpc>
                          <a:spcPts val="1600"/>
                        </a:lnSpc>
                        <a:spcBef>
                          <a:spcPts val="120"/>
                        </a:spcBef>
                        <a:spcAft>
                          <a:spcPts val="120"/>
                        </a:spcAft>
                      </a:pPr>
                      <a:r>
                        <a:rPr lang="en-US" sz="1600" kern="100">
                          <a:effectLst/>
                        </a:rPr>
                        <a:t>anon_umask=022</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100">
                          <a:effectLst/>
                        </a:rPr>
                        <a:t>匿名用户上传文件的</a:t>
                      </a:r>
                      <a:r>
                        <a:rPr lang="en-US" sz="1600" kern="100">
                          <a:effectLst/>
                        </a:rPr>
                        <a:t>umask</a:t>
                      </a:r>
                      <a:r>
                        <a:rPr lang="zh-CN" sz="1600" kern="100">
                          <a:effectLst/>
                        </a:rPr>
                        <a:t>值</a:t>
                      </a:r>
                      <a:endParaRPr lang="zh-CN" sz="1600" kern="100">
                        <a:effectLst/>
                        <a:latin typeface="Times New Roman" panose="02020603050405020304" pitchFamily="18" charset="0"/>
                        <a:ea typeface="方正书宋简体"/>
                      </a:endParaRPr>
                    </a:p>
                  </a:txBody>
                  <a:tcPr marL="68580" marR="68580" marT="0" marB="0" anchor="ctr"/>
                </a:tc>
              </a:tr>
              <a:tr h="447903">
                <a:tc>
                  <a:txBody>
                    <a:bodyPr/>
                    <a:lstStyle/>
                    <a:p>
                      <a:pPr>
                        <a:lnSpc>
                          <a:spcPts val="1600"/>
                        </a:lnSpc>
                        <a:spcBef>
                          <a:spcPts val="120"/>
                        </a:spcBef>
                        <a:spcAft>
                          <a:spcPts val="120"/>
                        </a:spcAft>
                      </a:pPr>
                      <a:r>
                        <a:rPr lang="en-US" sz="1600" kern="100">
                          <a:effectLst/>
                        </a:rPr>
                        <a:t>anon_upload_enable=YES</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100">
                          <a:effectLst/>
                        </a:rPr>
                        <a:t>允许匿名用户上传文件</a:t>
                      </a:r>
                      <a:endParaRPr lang="zh-CN" sz="1600" kern="100">
                        <a:effectLst/>
                        <a:latin typeface="Times New Roman" panose="02020603050405020304" pitchFamily="18" charset="0"/>
                        <a:ea typeface="方正书宋简体"/>
                      </a:endParaRPr>
                    </a:p>
                  </a:txBody>
                  <a:tcPr marL="68580" marR="68580" marT="0" marB="0" anchor="ctr"/>
                </a:tc>
              </a:tr>
              <a:tr h="447903">
                <a:tc>
                  <a:txBody>
                    <a:bodyPr/>
                    <a:lstStyle/>
                    <a:p>
                      <a:pPr>
                        <a:lnSpc>
                          <a:spcPts val="1600"/>
                        </a:lnSpc>
                        <a:spcBef>
                          <a:spcPts val="120"/>
                        </a:spcBef>
                        <a:spcAft>
                          <a:spcPts val="120"/>
                        </a:spcAft>
                      </a:pPr>
                      <a:r>
                        <a:rPr lang="en-US" sz="1600" kern="100">
                          <a:effectLst/>
                        </a:rPr>
                        <a:t>anon_mkdir_write_enable=YES</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100">
                          <a:effectLst/>
                        </a:rPr>
                        <a:t>允许匿名用户创建目录</a:t>
                      </a:r>
                      <a:endParaRPr lang="zh-CN" sz="1600" kern="100">
                        <a:effectLst/>
                        <a:latin typeface="Times New Roman" panose="02020603050405020304" pitchFamily="18" charset="0"/>
                        <a:ea typeface="方正书宋简体"/>
                      </a:endParaRPr>
                    </a:p>
                  </a:txBody>
                  <a:tcPr marL="68580" marR="68580" marT="0" marB="0" anchor="ctr"/>
                </a:tc>
              </a:tr>
              <a:tr h="447903">
                <a:tc>
                  <a:txBody>
                    <a:bodyPr/>
                    <a:lstStyle/>
                    <a:p>
                      <a:pPr>
                        <a:lnSpc>
                          <a:spcPts val="1600"/>
                        </a:lnSpc>
                        <a:spcBef>
                          <a:spcPts val="120"/>
                        </a:spcBef>
                        <a:spcAft>
                          <a:spcPts val="120"/>
                        </a:spcAft>
                      </a:pPr>
                      <a:r>
                        <a:rPr lang="en-US" sz="1600" kern="100">
                          <a:effectLst/>
                        </a:rPr>
                        <a:t>anon_other_write_enable=YES</a:t>
                      </a:r>
                      <a:endParaRPr lang="zh-CN" sz="16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20"/>
                        </a:spcBef>
                        <a:spcAft>
                          <a:spcPts val="120"/>
                        </a:spcAft>
                      </a:pPr>
                      <a:r>
                        <a:rPr lang="zh-CN" sz="1600" kern="100" dirty="0">
                          <a:effectLst/>
                        </a:rPr>
                        <a:t>允许匿名用户修改目录名称或删除目录</a:t>
                      </a:r>
                      <a:endParaRPr lang="zh-CN" sz="16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．配置匿名用户登录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服务器实例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例</a:t>
            </a:r>
            <a:r>
              <a:rPr lang="en-US" altLang="zh-CN" sz="2000" dirty="0">
                <a:solidFill>
                  <a:srgbClr val="4C6062"/>
                </a:solidFill>
                <a:latin typeface="微软雅黑" panose="020B0503020204020204" pitchFamily="34" charset="-122"/>
                <a:ea typeface="微软雅黑" panose="020B0503020204020204" pitchFamily="34" charset="-122"/>
              </a:rPr>
              <a:t>14-1】</a:t>
            </a:r>
            <a:r>
              <a:rPr lang="zh-CN" altLang="en-US" sz="2000" dirty="0">
                <a:solidFill>
                  <a:srgbClr val="4C6062"/>
                </a:solidFill>
                <a:latin typeface="微软雅黑" panose="020B0503020204020204" pitchFamily="34" charset="-122"/>
                <a:ea typeface="微软雅黑" panose="020B0503020204020204" pitchFamily="34" charset="-122"/>
              </a:rPr>
              <a:t>搭建一台</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服务器，允许匿名用户上传和下载文件，匿名用户的根目录设置为</a:t>
            </a:r>
            <a:r>
              <a:rPr lang="en-US" altLang="zh-CN" sz="2000" dirty="0">
                <a:solidFill>
                  <a:srgbClr val="4C6062"/>
                </a:solidFill>
                <a:latin typeface="微软雅黑" panose="020B0503020204020204" pitchFamily="34" charset="-122"/>
                <a:ea typeface="微软雅黑" panose="020B0503020204020204" pitchFamily="34" charset="-122"/>
              </a:rPr>
              <a:t>/var/ftp</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）新建测试文件，编辑</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/var/ftp/pub/sample.tar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51716"/>
            <a:ext cx="10104989" cy="1158230"/>
          </a:xfrm>
          <a:prstGeom prst="rect">
            <a:avLst/>
          </a:prstGeom>
        </p:spPr>
      </p:pic>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Freeform 3"/>
          <p:cNvSpPr/>
          <p:nvPr/>
        </p:nvSpPr>
        <p:spPr>
          <a:xfrm>
            <a:off x="-73026" y="0"/>
            <a:ext cx="12344401"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956175" y="2058195"/>
            <a:ext cx="6629399" cy="3158475"/>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
          <p:cNvSpPr txBox="1"/>
          <p:nvPr/>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能力</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2233987" y="1642914"/>
            <a:ext cx="1197507" cy="272596"/>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CAPACITY</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0" name="TextBox 1"/>
          <p:cNvSpPr txBox="1"/>
          <p:nvPr/>
        </p:nvSpPr>
        <p:spPr>
          <a:xfrm>
            <a:off x="3567791" y="762794"/>
            <a:ext cx="718145" cy="810436"/>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要求</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1" name="矩形 10"/>
          <p:cNvSpPr/>
          <p:nvPr/>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Rectangle 3"/>
          <p:cNvSpPr txBox="1">
            <a:spLocks noRot="1" noChangeArrowheads="1"/>
          </p:cNvSpPr>
          <p:nvPr/>
        </p:nvSpPr>
        <p:spPr>
          <a:xfrm>
            <a:off x="-85726" y="1642914"/>
            <a:ext cx="5797549" cy="4270375"/>
          </a:xfrm>
          <a:prstGeom prst="rect">
            <a:avLst/>
          </a:prstGeom>
        </p:spPr>
        <p:txBody>
          <a:bodyPr vert="horz" lIns="121917" tIns="60958" rIns="121917" bIns="60958" rtlCol="0">
            <a:normAutofit/>
          </a:bodyPr>
          <a:lst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endParaRPr lang="zh-CN" altLang="en-US" dirty="0"/>
          </a:p>
        </p:txBody>
      </p:sp>
      <p:sp>
        <p:nvSpPr>
          <p:cNvPr id="303" name="Freeform 707"/>
          <p:cNvSpPr/>
          <p:nvPr/>
        </p:nvSpPr>
        <p:spPr bwMode="auto">
          <a:xfrm>
            <a:off x="5620837" y="2847181"/>
            <a:ext cx="181972"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lstStyle/>
          <a:p>
            <a:endParaRPr lang="zh-CN" altLang="en-US"/>
          </a:p>
        </p:txBody>
      </p:sp>
      <p:sp>
        <p:nvSpPr>
          <p:cNvPr id="304" name="Freeform 708"/>
          <p:cNvSpPr/>
          <p:nvPr/>
        </p:nvSpPr>
        <p:spPr bwMode="auto">
          <a:xfrm>
            <a:off x="5620837" y="3990181"/>
            <a:ext cx="181972"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lstStyle/>
          <a:p>
            <a:endParaRPr lang="zh-CN" altLang="en-US"/>
          </a:p>
        </p:txBody>
      </p:sp>
      <p:sp>
        <p:nvSpPr>
          <p:cNvPr id="310" name="文本框 335"/>
          <p:cNvSpPr txBox="1"/>
          <p:nvPr/>
        </p:nvSpPr>
        <p:spPr>
          <a:xfrm>
            <a:off x="6099175" y="2923220"/>
            <a:ext cx="4876800"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掌握</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服务的工作原理</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11" name="文本框 335"/>
          <p:cNvSpPr txBox="1"/>
          <p:nvPr/>
        </p:nvSpPr>
        <p:spPr>
          <a:xfrm>
            <a:off x="6099175" y="4066220"/>
            <a:ext cx="4876799" cy="430374"/>
          </a:xfrm>
          <a:prstGeom prst="rect">
            <a:avLst/>
          </a:prstGeom>
          <a:noFill/>
        </p:spPr>
        <p:txBody>
          <a:bodyPr wrap="square" rtlCol="0">
            <a:spAutoFit/>
          </a:bodyPr>
          <a:lstStyle/>
          <a:p>
            <a:pPr>
              <a:lnSpc>
                <a:spcPct val="120000"/>
              </a:lnSpc>
            </a:pPr>
            <a:r>
              <a:rPr lang="zh-CN" altLang="en-US" sz="2000" dirty="0">
                <a:solidFill>
                  <a:srgbClr val="4C6062"/>
                </a:solidFill>
                <a:latin typeface="微软雅黑" panose="020B0503020204020204" pitchFamily="34" charset="-122"/>
                <a:ea typeface="微软雅黑" panose="020B0503020204020204" pitchFamily="34" charset="-122"/>
              </a:rPr>
              <a:t>学会配置</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zh-CN" altLang="en-US" sz="2000" dirty="0">
              <a:solidFill>
                <a:srgbClr val="4C6062"/>
              </a:solidFill>
              <a:latin typeface="微软雅黑" panose="020B0503020204020204" pitchFamily="34" charset="-122"/>
              <a:ea typeface="微软雅黑" panose="020B0503020204020204" pitchFamily="34" charset="-122"/>
            </a:endParaRPr>
          </a:p>
        </p:txBody>
      </p:sp>
      <p:cxnSp>
        <p:nvCxnSpPr>
          <p:cNvPr id="320" name="直接连接符 319"/>
          <p:cNvCxnSpPr/>
          <p:nvPr/>
        </p:nvCxnSpPr>
        <p:spPr>
          <a:xfrm>
            <a:off x="-73026" y="212650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73026" y="2297950"/>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a:off x="-73026" y="245511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a:off x="-73026" y="2626563"/>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73026" y="282019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73026" y="2991644"/>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a:off x="-73026" y="314880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a:off x="-73026" y="3320257"/>
            <a:ext cx="358140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463203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．配置匿名用户登录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服务器实例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）在文件后面添加如下</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行（语句前后一定不要带空格，若有重复的语句请删除或直接在其上更改，“</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及后面的内容不要写到文件里）。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anonymous_enable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允许匿名用户登录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anon_root</a:t>
            </a:r>
            <a:r>
              <a:rPr lang="en-US" altLang="zh-CN" sz="2000" dirty="0">
                <a:solidFill>
                  <a:srgbClr val="4C6062"/>
                </a:solidFill>
                <a:latin typeface="微软雅黑" panose="020B0503020204020204" pitchFamily="34" charset="-122"/>
                <a:ea typeface="微软雅黑" panose="020B0503020204020204" pitchFamily="34" charset="-122"/>
              </a:rPr>
              <a:t>=/var/ftp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设置匿名用户的根目录为</a:t>
            </a:r>
            <a:r>
              <a:rPr lang="en-US" altLang="zh-CN" sz="2000" dirty="0">
                <a:solidFill>
                  <a:srgbClr val="4C6062"/>
                </a:solidFill>
                <a:latin typeface="微软雅黑" panose="020B0503020204020204" pitchFamily="34" charset="-122"/>
                <a:ea typeface="微软雅黑" panose="020B0503020204020204" pitchFamily="34" charset="-122"/>
              </a:rPr>
              <a:t>/var/ftp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anon_upload_enable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允许匿名用户上传文件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anon_mkdir_write_enable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允许匿名用户创建文件夹</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972594"/>
            <a:ext cx="10104989" cy="3154022"/>
          </a:xfrm>
          <a:prstGeom prst="rect">
            <a:avLst/>
          </a:prstGeom>
        </p:spPr>
      </p:pic>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373127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．配置匿名用户登录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服务器实例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）允许</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，让防火墙放行</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服务，重启</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setenforce</a:t>
            </a:r>
            <a:r>
              <a:rPr lang="en-US" altLang="zh-CN" sz="2000" dirty="0">
                <a:solidFill>
                  <a:srgbClr val="4C6062"/>
                </a:solidFill>
                <a:latin typeface="微软雅黑" panose="020B0503020204020204" pitchFamily="34" charset="-122"/>
                <a:ea typeface="微软雅黑" panose="020B0503020204020204" pitchFamily="34" charset="-122"/>
              </a:rPr>
              <a:t> 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--list-all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667794"/>
            <a:ext cx="10104989" cy="2588278"/>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96128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Windows 10</a:t>
            </a:r>
            <a:r>
              <a:rPr lang="zh-CN" altLang="en-US" sz="2000" dirty="0">
                <a:solidFill>
                  <a:srgbClr val="4C6062"/>
                </a:solidFill>
                <a:latin typeface="微软雅黑" panose="020B0503020204020204" pitchFamily="34" charset="-122"/>
                <a:ea typeface="微软雅黑" panose="020B0503020204020204" pitchFamily="34" charset="-122"/>
              </a:rPr>
              <a:t>客户端的资源管理器中输入</a:t>
            </a:r>
            <a:r>
              <a:rPr lang="en-US" altLang="zh-CN" sz="2000" dirty="0">
                <a:solidFill>
                  <a:srgbClr val="4C6062"/>
                </a:solidFill>
                <a:latin typeface="微软雅黑" panose="020B0503020204020204" pitchFamily="34" charset="-122"/>
                <a:ea typeface="微软雅黑" panose="020B0503020204020204" pitchFamily="34" charset="-122"/>
              </a:rPr>
              <a:t>ftp://192.168.10.1</a:t>
            </a:r>
            <a:r>
              <a:rPr lang="zh-CN" altLang="en-US" sz="2000" dirty="0">
                <a:solidFill>
                  <a:srgbClr val="4C6062"/>
                </a:solidFill>
                <a:latin typeface="微软雅黑" panose="020B0503020204020204" pitchFamily="34" charset="-122"/>
                <a:ea typeface="微软雅黑" panose="020B0503020204020204" pitchFamily="34" charset="-122"/>
              </a:rPr>
              <a:t>，打开</a:t>
            </a:r>
            <a:r>
              <a:rPr lang="en-US" altLang="zh-CN" sz="2000" dirty="0">
                <a:solidFill>
                  <a:srgbClr val="4C6062"/>
                </a:solidFill>
                <a:latin typeface="微软雅黑" panose="020B0503020204020204" pitchFamily="34" charset="-122"/>
                <a:ea typeface="微软雅黑" panose="020B0503020204020204" pitchFamily="34" charset="-122"/>
              </a:rPr>
              <a:t>pub</a:t>
            </a:r>
            <a:r>
              <a:rPr lang="zh-CN" altLang="en-US" sz="2000" dirty="0">
                <a:solidFill>
                  <a:srgbClr val="4C6062"/>
                </a:solidFill>
                <a:latin typeface="微软雅黑" panose="020B0503020204020204" pitchFamily="34" charset="-122"/>
                <a:ea typeface="微软雅黑" panose="020B0503020204020204" pitchFamily="34" charset="-122"/>
              </a:rPr>
              <a:t>目录，新建一个文件夹，结果出错了，如图所示。</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667794"/>
            <a:ext cx="10104989" cy="2588278"/>
          </a:xfrm>
          <a:prstGeom prst="rect">
            <a:avLst/>
          </a:prstGeom>
        </p:spPr>
      </p:pic>
      <p:pic>
        <p:nvPicPr>
          <p:cNvPr id="3" name="图片 2"/>
          <p:cNvPicPr>
            <a:picLocks noChangeAspect="1"/>
          </p:cNvPicPr>
          <p:nvPr/>
        </p:nvPicPr>
        <p:blipFill>
          <a:blip r:embed="rId2"/>
          <a:stretch>
            <a:fillRect/>
          </a:stretch>
        </p:blipFill>
        <p:spPr>
          <a:xfrm>
            <a:off x="3736975" y="2779458"/>
            <a:ext cx="4095238" cy="2247619"/>
          </a:xfrm>
          <a:prstGeom prst="rect">
            <a:avLst/>
          </a:prstGeom>
        </p:spPr>
      </p:pic>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任务13-3</a:t>
            </a:r>
            <a:r>
              <a:rPr lang="en-US" altLang="zh-CN" dirty="0"/>
              <a:t>  </a:t>
            </a:r>
            <a:r>
              <a:rPr lang="zh-CN" altLang="en-US" dirty="0"/>
              <a:t>配置匿名用户</a:t>
            </a:r>
            <a:r>
              <a:rPr lang="en-US" altLang="zh-CN" dirty="0"/>
              <a:t>FTP</a:t>
            </a:r>
            <a:r>
              <a:rPr lang="zh-CN" altLang="en-US" dirty="0"/>
              <a:t>实例</a:t>
            </a:r>
            <a:endParaRPr lang="zh-CN" altLang="en-US" b="0" dirty="0"/>
          </a:p>
        </p:txBody>
      </p:sp>
      <p:sp>
        <p:nvSpPr>
          <p:cNvPr id="2" name="文本框 1"/>
          <p:cNvSpPr txBox="1"/>
          <p:nvPr/>
        </p:nvSpPr>
        <p:spPr>
          <a:xfrm>
            <a:off x="984793" y="1471587"/>
            <a:ext cx="9888772" cy="301345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什么原因呢？系统的本地权限没有设置！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）设置本地系统权限，将属主设为</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，或者对</a:t>
            </a:r>
            <a:r>
              <a:rPr lang="en-US" altLang="zh-CN" sz="2000" dirty="0">
                <a:solidFill>
                  <a:srgbClr val="4C6062"/>
                </a:solidFill>
                <a:latin typeface="微软雅黑" panose="020B0503020204020204" pitchFamily="34" charset="-122"/>
                <a:ea typeface="微软雅黑" panose="020B0503020204020204" pitchFamily="34" charset="-122"/>
              </a:rPr>
              <a:t>pub</a:t>
            </a:r>
            <a:r>
              <a:rPr lang="zh-CN" altLang="en-US" sz="2000" dirty="0">
                <a:solidFill>
                  <a:srgbClr val="4C6062"/>
                </a:solidFill>
                <a:latin typeface="微软雅黑" panose="020B0503020204020204" pitchFamily="34" charset="-122"/>
                <a:ea typeface="微软雅黑" panose="020B0503020204020204" pitchFamily="34" charset="-122"/>
              </a:rPr>
              <a:t>目录赋予其他用户写的权限。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 </a:t>
            </a: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ll</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ld</a:t>
            </a:r>
            <a:r>
              <a:rPr lang="en-US" altLang="zh-CN" sz="1800" dirty="0">
                <a:solidFill>
                  <a:srgbClr val="4C6062"/>
                </a:solidFill>
                <a:latin typeface="微软雅黑" panose="020B0503020204020204" pitchFamily="34" charset="-122"/>
                <a:ea typeface="微软雅黑" panose="020B0503020204020204" pitchFamily="34" charset="-122"/>
              </a:rPr>
              <a:t> /var/ftp/pub</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drwxr</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xr</a:t>
            </a:r>
            <a:r>
              <a:rPr lang="en-US" altLang="zh-CN" sz="1800" dirty="0">
                <a:solidFill>
                  <a:srgbClr val="4C6062"/>
                </a:solidFill>
                <a:latin typeface="微软雅黑" panose="020B0503020204020204" pitchFamily="34" charset="-122"/>
                <a:ea typeface="微软雅黑" panose="020B0503020204020204" pitchFamily="34" charset="-122"/>
              </a:rPr>
              <a:t>-x. 2 root </a:t>
            </a:r>
            <a:r>
              <a:rPr lang="en-US" altLang="zh-CN" sz="1800" dirty="0" err="1">
                <a:solidFill>
                  <a:srgbClr val="4C6062"/>
                </a:solidFill>
                <a:latin typeface="微软雅黑" panose="020B0503020204020204" pitchFamily="34" charset="-122"/>
                <a:ea typeface="微软雅黑" panose="020B0503020204020204" pitchFamily="34" charset="-122"/>
              </a:rPr>
              <a:t>root</a:t>
            </a:r>
            <a:r>
              <a:rPr lang="en-US" altLang="zh-CN" sz="1800" dirty="0">
                <a:solidFill>
                  <a:srgbClr val="4C6062"/>
                </a:solidFill>
                <a:latin typeface="微软雅黑" panose="020B0503020204020204" pitchFamily="34" charset="-122"/>
                <a:ea typeface="微软雅黑" panose="020B0503020204020204" pitchFamily="34" charset="-122"/>
              </a:rPr>
              <a:t> 6 Mar 23  2017 /var/ftp/pub	//</a:t>
            </a:r>
            <a:r>
              <a:rPr lang="zh-CN" altLang="en-US" sz="1800" dirty="0">
                <a:solidFill>
                  <a:srgbClr val="4C6062"/>
                </a:solidFill>
                <a:latin typeface="微软雅黑" panose="020B0503020204020204" pitchFamily="34" charset="-122"/>
                <a:ea typeface="微软雅黑" panose="020B0503020204020204" pitchFamily="34" charset="-122"/>
              </a:rPr>
              <a:t>其他用户没有写入权限</a:t>
            </a:r>
            <a:endParaRPr lang="zh-CN" altLang="en-US"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chown</a:t>
            </a:r>
            <a:r>
              <a:rPr lang="en-US" altLang="zh-CN" sz="1800" dirty="0">
                <a:solidFill>
                  <a:srgbClr val="4C6062"/>
                </a:solidFill>
                <a:latin typeface="微软雅黑" panose="020B0503020204020204" pitchFamily="34" charset="-122"/>
                <a:ea typeface="微软雅黑" panose="020B0503020204020204" pitchFamily="34" charset="-122"/>
              </a:rPr>
              <a:t> ftp /var/ftp/pub	//</a:t>
            </a:r>
            <a:r>
              <a:rPr lang="zh-CN" altLang="en-US" sz="1800" dirty="0">
                <a:solidFill>
                  <a:srgbClr val="4C6062"/>
                </a:solidFill>
                <a:latin typeface="微软雅黑" panose="020B0503020204020204" pitchFamily="34" charset="-122"/>
                <a:ea typeface="微软雅黑" panose="020B0503020204020204" pitchFamily="34" charset="-122"/>
              </a:rPr>
              <a:t>将属主改为匿名用户</a:t>
            </a:r>
            <a:r>
              <a:rPr lang="en-US" altLang="zh-CN" sz="1800" dirty="0">
                <a:solidFill>
                  <a:srgbClr val="4C6062"/>
                </a:solidFill>
                <a:latin typeface="微软雅黑" panose="020B0503020204020204" pitchFamily="34" charset="-122"/>
                <a:ea typeface="微软雅黑" panose="020B0503020204020204" pitchFamily="34" charset="-122"/>
              </a:rPr>
              <a:t>ftp</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1800" dirty="0">
                <a:solidFill>
                  <a:srgbClr val="4C6062"/>
                </a:solidFill>
                <a:latin typeface="微软雅黑" panose="020B0503020204020204" pitchFamily="34" charset="-122"/>
                <a:ea typeface="微软雅黑" panose="020B0503020204020204" pitchFamily="34" charset="-122"/>
              </a:rPr>
              <a:t>（</a:t>
            </a:r>
            <a:r>
              <a:rPr lang="en-US" altLang="zh-CN" sz="1800" dirty="0">
                <a:solidFill>
                  <a:srgbClr val="4C6062"/>
                </a:solidFill>
                <a:latin typeface="微软雅黑" panose="020B0503020204020204" pitchFamily="34" charset="-122"/>
                <a:ea typeface="微软雅黑" panose="020B0503020204020204" pitchFamily="34" charset="-122"/>
              </a:rPr>
              <a:t>5</a:t>
            </a:r>
            <a:r>
              <a:rPr lang="zh-CN" altLang="en-US" sz="1800" dirty="0">
                <a:solidFill>
                  <a:srgbClr val="4C6062"/>
                </a:solidFill>
                <a:latin typeface="微软雅黑" panose="020B0503020204020204" pitchFamily="34" charset="-122"/>
                <a:ea typeface="微软雅黑" panose="020B0503020204020204" pitchFamily="34" charset="-122"/>
              </a:rPr>
              <a:t>）在</a:t>
            </a:r>
            <a:r>
              <a:rPr lang="en-US" altLang="zh-CN" sz="1800" dirty="0">
                <a:solidFill>
                  <a:srgbClr val="4C6062"/>
                </a:solidFill>
                <a:latin typeface="微软雅黑" panose="020B0503020204020204" pitchFamily="34" charset="-122"/>
                <a:ea typeface="微软雅黑" panose="020B0503020204020204" pitchFamily="34" charset="-122"/>
              </a:rPr>
              <a:t>Windows 10</a:t>
            </a:r>
            <a:r>
              <a:rPr lang="zh-CN" altLang="en-US" sz="1800" dirty="0">
                <a:solidFill>
                  <a:srgbClr val="4C6062"/>
                </a:solidFill>
                <a:latin typeface="微软雅黑" panose="020B0503020204020204" pitchFamily="34" charset="-122"/>
                <a:ea typeface="微软雅黑" panose="020B0503020204020204" pitchFamily="34" charset="-122"/>
              </a:rPr>
              <a:t>客户端再次测试，在</a:t>
            </a:r>
            <a:r>
              <a:rPr lang="en-US" altLang="zh-CN" sz="1800" dirty="0">
                <a:solidFill>
                  <a:srgbClr val="4C6062"/>
                </a:solidFill>
                <a:latin typeface="微软雅黑" panose="020B0503020204020204" pitchFamily="34" charset="-122"/>
                <a:ea typeface="微软雅黑" panose="020B0503020204020204" pitchFamily="34" charset="-122"/>
              </a:rPr>
              <a:t>pub</a:t>
            </a:r>
            <a:r>
              <a:rPr lang="zh-CN" altLang="en-US" sz="1800" dirty="0">
                <a:solidFill>
                  <a:srgbClr val="4C6062"/>
                </a:solidFill>
                <a:latin typeface="微软雅黑" panose="020B0503020204020204" pitchFamily="34" charset="-122"/>
                <a:ea typeface="微软雅黑" panose="020B0503020204020204" pitchFamily="34" charset="-122"/>
              </a:rPr>
              <a:t>目录下能够建立新文件夹。</a:t>
            </a:r>
            <a:endParaRPr lang="en-US" altLang="zh-CN" sz="18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591593"/>
            <a:ext cx="10104989" cy="1447800"/>
          </a:xfrm>
          <a:prstGeom prst="rect">
            <a:avLst/>
          </a:prstGeom>
        </p:spPr>
      </p:pic>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588571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服务器配置要求</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公司内部现在有一台</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服务器和</a:t>
            </a:r>
            <a:r>
              <a:rPr lang="en-US" altLang="zh-CN" sz="2000" dirty="0">
                <a:solidFill>
                  <a:srgbClr val="4C6062"/>
                </a:solidFill>
                <a:latin typeface="微软雅黑" panose="020B0503020204020204" pitchFamily="34" charset="-122"/>
                <a:ea typeface="微软雅黑" panose="020B0503020204020204" pitchFamily="34" charset="-122"/>
              </a:rPr>
              <a:t>Web</a:t>
            </a:r>
            <a:r>
              <a:rPr lang="zh-CN" altLang="en-US" sz="2000" dirty="0">
                <a:solidFill>
                  <a:srgbClr val="4C6062"/>
                </a:solidFill>
                <a:latin typeface="微软雅黑" panose="020B0503020204020204" pitchFamily="34" charset="-122"/>
                <a:ea typeface="微软雅黑" panose="020B0503020204020204" pitchFamily="34" charset="-122"/>
              </a:rPr>
              <a:t>服务器，</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主要用于维护公司的网站内容，包括上传文件、创建目录、更新网页等。公司现有两个部门负责维护任务，两者分别适用</a:t>
            </a:r>
            <a:r>
              <a:rPr lang="en-US" altLang="zh-CN" sz="2000" dirty="0">
                <a:solidFill>
                  <a:srgbClr val="4C6062"/>
                </a:solidFill>
                <a:latin typeface="微软雅黑" panose="020B0503020204020204" pitchFamily="34" charset="-122"/>
                <a:ea typeface="微软雅黑" panose="020B0503020204020204" pitchFamily="34" charset="-122"/>
              </a:rPr>
              <a:t>team1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team2</a:t>
            </a:r>
            <a:r>
              <a:rPr lang="zh-CN" altLang="en-US" sz="2000" dirty="0">
                <a:solidFill>
                  <a:srgbClr val="4C6062"/>
                </a:solidFill>
                <a:latin typeface="微软雅黑" panose="020B0503020204020204" pitchFamily="34" charset="-122"/>
                <a:ea typeface="微软雅黑" panose="020B0503020204020204" pitchFamily="34" charset="-122"/>
              </a:rPr>
              <a:t>账号进行管理。先要求仅允许</a:t>
            </a:r>
            <a:r>
              <a:rPr lang="en-US" altLang="zh-CN" sz="2000" dirty="0">
                <a:solidFill>
                  <a:srgbClr val="4C6062"/>
                </a:solidFill>
                <a:latin typeface="微软雅黑" panose="020B0503020204020204" pitchFamily="34" charset="-122"/>
                <a:ea typeface="微软雅黑" panose="020B0503020204020204" pitchFamily="34" charset="-122"/>
              </a:rPr>
              <a:t>team1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team2</a:t>
            </a:r>
            <a:r>
              <a:rPr lang="zh-CN" altLang="en-US" sz="2000" dirty="0">
                <a:solidFill>
                  <a:srgbClr val="4C6062"/>
                </a:solidFill>
                <a:latin typeface="微软雅黑" panose="020B0503020204020204" pitchFamily="34" charset="-122"/>
                <a:ea typeface="微软雅黑" panose="020B0503020204020204" pitchFamily="34" charset="-122"/>
              </a:rPr>
              <a:t>账号登录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服务器，但不能登录本地系统，并将这两个账号的根目录限制为</a:t>
            </a:r>
            <a:r>
              <a:rPr lang="en-US" altLang="zh-CN" sz="2000" dirty="0">
                <a:solidFill>
                  <a:srgbClr val="4C6062"/>
                </a:solidFill>
                <a:latin typeface="微软雅黑" panose="020B0503020204020204" pitchFamily="34" charset="-122"/>
                <a:ea typeface="微软雅黑" panose="020B0503020204020204" pitchFamily="34" charset="-122"/>
              </a:rPr>
              <a:t>/web/www/html</a:t>
            </a:r>
            <a:r>
              <a:rPr lang="zh-CN" altLang="en-US" sz="2000" dirty="0">
                <a:solidFill>
                  <a:srgbClr val="4C6062"/>
                </a:solidFill>
                <a:latin typeface="微软雅黑" panose="020B0503020204020204" pitchFamily="34" charset="-122"/>
                <a:ea typeface="微软雅黑" panose="020B0503020204020204" pitchFamily="34" charset="-122"/>
              </a:rPr>
              <a:t>，不能进入该目录以外的任何目录。</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．需求分析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将</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服务器和</a:t>
            </a:r>
            <a:r>
              <a:rPr lang="en-US" altLang="zh-CN" sz="2000" dirty="0">
                <a:solidFill>
                  <a:srgbClr val="4C6062"/>
                </a:solidFill>
                <a:latin typeface="微软雅黑" panose="020B0503020204020204" pitchFamily="34" charset="-122"/>
                <a:ea typeface="微软雅黑" panose="020B0503020204020204" pitchFamily="34" charset="-122"/>
              </a:rPr>
              <a:t>Web</a:t>
            </a:r>
            <a:r>
              <a:rPr lang="zh-CN" altLang="en-US" sz="2000" dirty="0">
                <a:solidFill>
                  <a:srgbClr val="4C6062"/>
                </a:solidFill>
                <a:latin typeface="微软雅黑" panose="020B0503020204020204" pitchFamily="34" charset="-122"/>
                <a:ea typeface="微软雅黑" panose="020B0503020204020204" pitchFamily="34" charset="-122"/>
              </a:rPr>
              <a:t>服务器放在一起是企业经常采用的方法，这样方便实现对网站的维护。为了增强安全性，首先需要仅允许本地用户访问，并禁止匿名用户登录。其次，使用</a:t>
            </a:r>
            <a:r>
              <a:rPr lang="en-US" altLang="zh-CN" sz="2000" dirty="0">
                <a:solidFill>
                  <a:srgbClr val="4C6062"/>
                </a:solidFill>
                <a:latin typeface="微软雅黑" panose="020B0503020204020204" pitchFamily="34" charset="-122"/>
                <a:ea typeface="微软雅黑" panose="020B0503020204020204" pitchFamily="34" charset="-122"/>
              </a:rPr>
              <a:t>chroot</a:t>
            </a:r>
            <a:r>
              <a:rPr lang="zh-CN" altLang="en-US" sz="2000" dirty="0">
                <a:solidFill>
                  <a:srgbClr val="4C6062"/>
                </a:solidFill>
                <a:latin typeface="微软雅黑" panose="020B0503020204020204" pitchFamily="34" charset="-122"/>
                <a:ea typeface="微软雅黑" panose="020B0503020204020204" pitchFamily="34" charset="-122"/>
              </a:rPr>
              <a:t>功能将</a:t>
            </a:r>
            <a:r>
              <a:rPr lang="en-US" altLang="zh-CN" sz="2000" dirty="0">
                <a:solidFill>
                  <a:srgbClr val="4C6062"/>
                </a:solidFill>
                <a:latin typeface="微软雅黑" panose="020B0503020204020204" pitchFamily="34" charset="-122"/>
                <a:ea typeface="微软雅黑" panose="020B0503020204020204" pitchFamily="34" charset="-122"/>
              </a:rPr>
              <a:t>team1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team2</a:t>
            </a:r>
            <a:r>
              <a:rPr lang="zh-CN" altLang="en-US" sz="2000" dirty="0">
                <a:solidFill>
                  <a:srgbClr val="4C6062"/>
                </a:solidFill>
                <a:latin typeface="微软雅黑" panose="020B0503020204020204" pitchFamily="34" charset="-122"/>
                <a:ea typeface="微软雅黑" panose="020B0503020204020204" pitchFamily="34" charset="-122"/>
              </a:rPr>
              <a:t>锁定在</a:t>
            </a:r>
            <a:r>
              <a:rPr lang="en-US" altLang="zh-CN" sz="2000" dirty="0">
                <a:solidFill>
                  <a:srgbClr val="4C6062"/>
                </a:solidFill>
                <a:latin typeface="微软雅黑" panose="020B0503020204020204" pitchFamily="34" charset="-122"/>
                <a:ea typeface="微软雅黑" panose="020B0503020204020204" pitchFamily="34" charset="-122"/>
              </a:rPr>
              <a:t>/web/www/html</a:t>
            </a:r>
            <a:r>
              <a:rPr lang="zh-CN" altLang="en-US" sz="2000" dirty="0">
                <a:solidFill>
                  <a:srgbClr val="4C6062"/>
                </a:solidFill>
                <a:latin typeface="微软雅黑" panose="020B0503020204020204" pitchFamily="34" charset="-122"/>
                <a:ea typeface="微软雅黑" panose="020B0503020204020204" pitchFamily="34" charset="-122"/>
              </a:rPr>
              <a:t>目录下。如果需要删除文件，则还需要注意本地权限。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．解决方案</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）建立维护网站内容的</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账号</a:t>
            </a:r>
            <a:r>
              <a:rPr lang="en-US" altLang="zh-CN" sz="2000" dirty="0">
                <a:solidFill>
                  <a:srgbClr val="4C6062"/>
                </a:solidFill>
                <a:latin typeface="微软雅黑" panose="020B0503020204020204" pitchFamily="34" charset="-122"/>
                <a:ea typeface="微软雅黑" panose="020B0503020204020204" pitchFamily="34" charset="-122"/>
              </a:rPr>
              <a:t>team1</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team2</a:t>
            </a:r>
            <a:r>
              <a:rPr lang="zh-CN" altLang="en-US" sz="2000" dirty="0">
                <a:solidFill>
                  <a:srgbClr val="4C6062"/>
                </a:solidFill>
                <a:latin typeface="微软雅黑" panose="020B0503020204020204" pitchFamily="34" charset="-122"/>
                <a:ea typeface="微软雅黑" panose="020B0503020204020204" pitchFamily="34" charset="-122"/>
              </a:rPr>
              <a:t>，并为其设置密码。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team1;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team2;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user1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passwd   team1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passwd   team2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passwd   user1</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591594"/>
            <a:ext cx="10104989" cy="2072662"/>
          </a:xfrm>
          <a:prstGeom prst="rect">
            <a:avLst/>
          </a:prstGeom>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5547160"/>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）配置</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主配置文件并做相应修改写入配置文件时，下面的注释一定去掉，语句前后不要加空格。</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[root@Server01 ~]# vim  /</a:t>
            </a:r>
            <a:r>
              <a:rPr lang="en-US" altLang="zh-CN" sz="1200" dirty="0" err="1">
                <a:solidFill>
                  <a:srgbClr val="4C6062"/>
                </a:solidFill>
                <a:latin typeface="微软雅黑" panose="020B0503020204020204" pitchFamily="34" charset="-122"/>
                <a:ea typeface="微软雅黑" panose="020B0503020204020204" pitchFamily="34" charset="-122"/>
              </a:rPr>
              <a:t>etc</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vsftpd</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vsftpd.conf</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anonymous_enable=NO</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禁止匿名用户登录</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local_enable</a:t>
            </a:r>
            <a:r>
              <a:rPr lang="en-US" altLang="zh-CN" sz="1200" dirty="0">
                <a:solidFill>
                  <a:srgbClr val="4C6062"/>
                </a:solidFill>
                <a:latin typeface="微软雅黑" panose="020B0503020204020204" pitchFamily="34" charset="-122"/>
                <a:ea typeface="微软雅黑" panose="020B0503020204020204" pitchFamily="34" charset="-122"/>
              </a:rPr>
              <a:t>=YES</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允许本地用户登录</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local_root</a:t>
            </a:r>
            <a:r>
              <a:rPr lang="en-US" altLang="zh-CN" sz="1200" dirty="0">
                <a:solidFill>
                  <a:srgbClr val="4C6062"/>
                </a:solidFill>
                <a:latin typeface="微软雅黑" panose="020B0503020204020204" pitchFamily="34" charset="-122"/>
                <a:ea typeface="微软雅黑" panose="020B0503020204020204" pitchFamily="34" charset="-122"/>
              </a:rPr>
              <a:t>=/web/www/html</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设置本地用户的根目录为</a:t>
            </a:r>
            <a:r>
              <a:rPr lang="en-US" altLang="zh-CN" sz="1200" dirty="0">
                <a:solidFill>
                  <a:srgbClr val="4C6062"/>
                </a:solidFill>
                <a:latin typeface="微软雅黑" panose="020B0503020204020204" pitchFamily="34" charset="-122"/>
                <a:ea typeface="微软雅黑" panose="020B0503020204020204" pitchFamily="34" charset="-122"/>
              </a:rPr>
              <a:t>/web/www/html</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chroot_local_user</a:t>
            </a:r>
            <a:r>
              <a:rPr lang="en-US" altLang="zh-CN" sz="1200" dirty="0">
                <a:solidFill>
                  <a:srgbClr val="4C6062"/>
                </a:solidFill>
                <a:latin typeface="微软雅黑" panose="020B0503020204020204" pitchFamily="34" charset="-122"/>
                <a:ea typeface="微软雅黑" panose="020B0503020204020204" pitchFamily="34" charset="-122"/>
              </a:rPr>
              <a:t>=NO</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是否限制本地用户，这也是默认值，可以省略</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chroot_list_enable</a:t>
            </a:r>
            <a:r>
              <a:rPr lang="en-US" altLang="zh-CN" sz="1200" dirty="0">
                <a:solidFill>
                  <a:srgbClr val="4C6062"/>
                </a:solidFill>
                <a:latin typeface="微软雅黑" panose="020B0503020204020204" pitchFamily="34" charset="-122"/>
                <a:ea typeface="微软雅黑" panose="020B0503020204020204" pitchFamily="34" charset="-122"/>
              </a:rPr>
              <a:t>=YES</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激活</a:t>
            </a:r>
            <a:r>
              <a:rPr lang="en-US" altLang="zh-CN" sz="1200" dirty="0">
                <a:solidFill>
                  <a:srgbClr val="4C6062"/>
                </a:solidFill>
                <a:latin typeface="微软雅黑" panose="020B0503020204020204" pitchFamily="34" charset="-122"/>
                <a:ea typeface="微软雅黑" panose="020B0503020204020204" pitchFamily="34" charset="-122"/>
              </a:rPr>
              <a:t>chroot</a:t>
            </a:r>
            <a:r>
              <a:rPr lang="zh-CN" altLang="en-US" sz="1200" dirty="0">
                <a:solidFill>
                  <a:srgbClr val="4C6062"/>
                </a:solidFill>
                <a:latin typeface="微软雅黑" panose="020B0503020204020204" pitchFamily="34" charset="-122"/>
                <a:ea typeface="微软雅黑" panose="020B0503020204020204" pitchFamily="34" charset="-122"/>
              </a:rPr>
              <a:t>功能 </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chroot_list_file</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etc</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vsftpd</a:t>
            </a:r>
            <a:r>
              <a:rPr lang="en-US" altLang="zh-CN" sz="1200" dirty="0">
                <a:solidFill>
                  <a:srgbClr val="4C6062"/>
                </a:solidFill>
                <a:latin typeface="微软雅黑" panose="020B0503020204020204" pitchFamily="34" charset="-122"/>
                <a:ea typeface="微软雅黑" panose="020B0503020204020204" pitchFamily="34" charset="-122"/>
              </a:rPr>
              <a:t>/</a:t>
            </a:r>
            <a:r>
              <a:rPr lang="en-US" altLang="zh-CN" sz="1200" dirty="0" err="1">
                <a:solidFill>
                  <a:srgbClr val="4C6062"/>
                </a:solidFill>
                <a:latin typeface="微软雅黑" panose="020B0503020204020204" pitchFamily="34" charset="-122"/>
                <a:ea typeface="微软雅黑" panose="020B0503020204020204" pitchFamily="34" charset="-122"/>
              </a:rPr>
              <a:t>chroot_list</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设置锁定用户在根目录中的列表文件</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err="1">
                <a:solidFill>
                  <a:srgbClr val="4C6062"/>
                </a:solidFill>
                <a:latin typeface="微软雅黑" panose="020B0503020204020204" pitchFamily="34" charset="-122"/>
                <a:ea typeface="微软雅黑" panose="020B0503020204020204" pitchFamily="34" charset="-122"/>
              </a:rPr>
              <a:t>allow_writeable_chroot</a:t>
            </a:r>
            <a:r>
              <a:rPr lang="en-US" altLang="zh-CN" sz="1200" dirty="0">
                <a:solidFill>
                  <a:srgbClr val="4C6062"/>
                </a:solidFill>
                <a:latin typeface="微软雅黑" panose="020B0503020204020204" pitchFamily="34" charset="-122"/>
                <a:ea typeface="微软雅黑" panose="020B0503020204020204" pitchFamily="34" charset="-122"/>
              </a:rPr>
              <a:t>=YES</a:t>
            </a:r>
            <a:endParaRPr lang="en-US" altLang="zh-CN" sz="12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200" dirty="0">
                <a:solidFill>
                  <a:srgbClr val="4C6062"/>
                </a:solidFill>
                <a:latin typeface="微软雅黑" panose="020B0503020204020204" pitchFamily="34" charset="-122"/>
                <a:ea typeface="微软雅黑" panose="020B0503020204020204" pitchFamily="34" charset="-122"/>
              </a:rPr>
              <a:t>#</a:t>
            </a:r>
            <a:r>
              <a:rPr lang="zh-CN" altLang="en-US" sz="1200" dirty="0">
                <a:solidFill>
                  <a:srgbClr val="4C6062"/>
                </a:solidFill>
                <a:latin typeface="微软雅黑" panose="020B0503020204020204" pitchFamily="34" charset="-122"/>
                <a:ea typeface="微软雅黑" panose="020B0503020204020204" pitchFamily="34" charset="-122"/>
              </a:rPr>
              <a:t>只要启用</a:t>
            </a:r>
            <a:r>
              <a:rPr lang="en-US" altLang="zh-CN" sz="1200" dirty="0">
                <a:solidFill>
                  <a:srgbClr val="4C6062"/>
                </a:solidFill>
                <a:latin typeface="微软雅黑" panose="020B0503020204020204" pitchFamily="34" charset="-122"/>
                <a:ea typeface="微软雅黑" panose="020B0503020204020204" pitchFamily="34" charset="-122"/>
              </a:rPr>
              <a:t>chroot</a:t>
            </a:r>
            <a:r>
              <a:rPr lang="zh-CN" altLang="en-US" sz="1200" dirty="0">
                <a:solidFill>
                  <a:srgbClr val="4C6062"/>
                </a:solidFill>
                <a:latin typeface="微软雅黑" panose="020B0503020204020204" pitchFamily="34" charset="-122"/>
                <a:ea typeface="微软雅黑" panose="020B0503020204020204" pitchFamily="34" charset="-122"/>
              </a:rPr>
              <a:t>就一定加入这条：允许</a:t>
            </a:r>
            <a:r>
              <a:rPr lang="en-US" altLang="zh-CN" sz="1200" dirty="0">
                <a:solidFill>
                  <a:srgbClr val="4C6062"/>
                </a:solidFill>
                <a:latin typeface="微软雅黑" panose="020B0503020204020204" pitchFamily="34" charset="-122"/>
                <a:ea typeface="微软雅黑" panose="020B0503020204020204" pitchFamily="34" charset="-122"/>
              </a:rPr>
              <a:t>chroot</a:t>
            </a:r>
            <a:r>
              <a:rPr lang="zh-CN" altLang="en-US" sz="1200" dirty="0">
                <a:solidFill>
                  <a:srgbClr val="4C6062"/>
                </a:solidFill>
                <a:latin typeface="微软雅黑" panose="020B0503020204020204" pitchFamily="34" charset="-122"/>
                <a:ea typeface="微软雅黑" panose="020B0503020204020204" pitchFamily="34" charset="-122"/>
              </a:rPr>
              <a:t>限制，否则出现连接错误。切记</a:t>
            </a:r>
            <a:endParaRPr lang="zh-CN" altLang="en-US" sz="12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917575" y="2439194"/>
            <a:ext cx="10104989" cy="4057650"/>
          </a:xfrm>
          <a:prstGeom prst="rect">
            <a:avLst/>
          </a:prstGeom>
        </p:spPr>
      </p:pic>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511627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注意：</a:t>
            </a:r>
            <a:r>
              <a:rPr lang="en-US" altLang="zh-CN" sz="2000" dirty="0">
                <a:solidFill>
                  <a:srgbClr val="4C6062"/>
                </a:solidFill>
                <a:latin typeface="微软雅黑" panose="020B0503020204020204" pitchFamily="34" charset="-122"/>
                <a:ea typeface="微软雅黑" panose="020B0503020204020204" pitchFamily="34" charset="-122"/>
              </a:rPr>
              <a:t>chroot</a:t>
            </a:r>
            <a:r>
              <a:rPr lang="zh-CN" altLang="en-US" sz="2000" dirty="0">
                <a:solidFill>
                  <a:srgbClr val="4C6062"/>
                </a:solidFill>
                <a:latin typeface="微软雅黑" panose="020B0503020204020204" pitchFamily="34" charset="-122"/>
                <a:ea typeface="微软雅黑" panose="020B0503020204020204" pitchFamily="34" charset="-122"/>
              </a:rPr>
              <a:t>是靠例外列表来实现的，列表内用户即是例外的用户。所以根据是否启用本地用户转换，可设置不同目的的例外列表，从而实现</a:t>
            </a:r>
            <a:r>
              <a:rPr lang="en-US" altLang="zh-CN" sz="2000" dirty="0">
                <a:solidFill>
                  <a:srgbClr val="4C6062"/>
                </a:solidFill>
                <a:latin typeface="微软雅黑" panose="020B0503020204020204" pitchFamily="34" charset="-122"/>
                <a:ea typeface="微软雅黑" panose="020B0503020204020204" pitchFamily="34" charset="-122"/>
              </a:rPr>
              <a:t>chroot</a:t>
            </a:r>
            <a:r>
              <a:rPr lang="zh-CN" altLang="en-US" sz="2000" dirty="0">
                <a:solidFill>
                  <a:srgbClr val="4C6062"/>
                </a:solidFill>
                <a:latin typeface="微软雅黑" panose="020B0503020204020204" pitchFamily="34" charset="-122"/>
                <a:ea typeface="微软雅黑" panose="020B0503020204020204" pitchFamily="34" charset="-122"/>
              </a:rPr>
              <a:t>功能。因此实现锁定目录有两种实现方法。第一种是除列表内的用户外，其他用户都被限定在固定目录内，即列表内用户自由，列表外用户受限制。这时启用</a:t>
            </a:r>
            <a:r>
              <a:rPr lang="en-US" altLang="zh-CN" sz="2000" dirty="0" err="1">
                <a:solidFill>
                  <a:srgbClr val="4C6062"/>
                </a:solidFill>
                <a:latin typeface="微软雅黑" panose="020B0503020204020204" pitchFamily="34" charset="-122"/>
                <a:ea typeface="微软雅黑" panose="020B0503020204020204" pitchFamily="34" charset="-122"/>
              </a:rPr>
              <a:t>chroot_local_user</a:t>
            </a:r>
            <a:r>
              <a:rPr lang="en-US" altLang="zh-CN" sz="2000" dirty="0">
                <a:solidFill>
                  <a:srgbClr val="4C6062"/>
                </a:solidFill>
                <a:latin typeface="微软雅黑" panose="020B0503020204020204" pitchFamily="34" charset="-122"/>
                <a:ea typeface="微软雅黑" panose="020B0503020204020204" pitchFamily="34" charset="-122"/>
              </a:rPr>
              <a:t>=YES</a:t>
            </a:r>
            <a:r>
              <a:rPr lang="zh-CN" altLang="en-US"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第一种表示。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chroot_local_user</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chroot_list_enable</a:t>
            </a:r>
            <a:r>
              <a:rPr lang="en-US" altLang="zh-CN" sz="2000" dirty="0">
                <a:solidFill>
                  <a:srgbClr val="4C6062"/>
                </a:solidFill>
                <a:latin typeface="微软雅黑" panose="020B0503020204020204" pitchFamily="34" charset="-122"/>
                <a:ea typeface="微软雅黑" panose="020B0503020204020204" pitchFamily="34" charset="-122"/>
              </a:rPr>
              <a:t>=YES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chroot_list_file</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chroot_list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allow_writeable_chroot</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917575" y="3963192"/>
            <a:ext cx="10104989" cy="2133581"/>
          </a:xfrm>
          <a:prstGeom prst="rect">
            <a:avLst/>
          </a:prstGeom>
        </p:spPr>
      </p:pic>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3654334"/>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第二种是除列表内的用户外，其他用户都可自由转换目录。即列表内用户受限制，列表外用户自由。这时启用</a:t>
            </a:r>
            <a:r>
              <a:rPr lang="en-US" altLang="zh-CN" sz="2000" dirty="0" err="1">
                <a:solidFill>
                  <a:srgbClr val="4C6062"/>
                </a:solidFill>
                <a:latin typeface="微软雅黑" panose="020B0503020204020204" pitchFamily="34" charset="-122"/>
                <a:ea typeface="微软雅黑" panose="020B0503020204020204" pitchFamily="34" charset="-122"/>
              </a:rPr>
              <a:t>chroot_local_user</a:t>
            </a:r>
            <a:r>
              <a:rPr lang="en-US" altLang="zh-CN" sz="2000" dirty="0">
                <a:solidFill>
                  <a:srgbClr val="4C6062"/>
                </a:solidFill>
                <a:latin typeface="微软雅黑" panose="020B0503020204020204" pitchFamily="34" charset="-122"/>
                <a:ea typeface="微软雅黑" panose="020B0503020204020204" pitchFamily="34" charset="-122"/>
              </a:rPr>
              <a:t>=NO</a:t>
            </a:r>
            <a:r>
              <a:rPr lang="zh-CN" altLang="en-US" sz="2000" dirty="0">
                <a:solidFill>
                  <a:srgbClr val="4C6062"/>
                </a:solidFill>
                <a:latin typeface="微软雅黑" panose="020B0503020204020204" pitchFamily="34" charset="-122"/>
                <a:ea typeface="微软雅黑" panose="020B0503020204020204" pitchFamily="34" charset="-122"/>
              </a:rPr>
              <a:t>。本例使用第二种。</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chroot_local_user</a:t>
            </a:r>
            <a:r>
              <a:rPr lang="en-US" altLang="zh-CN" sz="2000" dirty="0">
                <a:solidFill>
                  <a:srgbClr val="4C6062"/>
                </a:solidFill>
                <a:latin typeface="微软雅黑" panose="020B0503020204020204" pitchFamily="34" charset="-122"/>
                <a:ea typeface="微软雅黑" panose="020B0503020204020204" pitchFamily="34" charset="-122"/>
              </a:rPr>
              <a:t>=NO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chroot_list_enable</a:t>
            </a:r>
            <a:r>
              <a:rPr lang="en-US" altLang="zh-CN" sz="2000" dirty="0">
                <a:solidFill>
                  <a:srgbClr val="4C6062"/>
                </a:solidFill>
                <a:latin typeface="微软雅黑" panose="020B0503020204020204" pitchFamily="34" charset="-122"/>
                <a:ea typeface="微软雅黑" panose="020B0503020204020204" pitchFamily="34" charset="-122"/>
              </a:rPr>
              <a:t>=YES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chroot_list_file</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chroot_list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allow_writeable_chroot</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917575" y="2515392"/>
            <a:ext cx="10104989" cy="2133601"/>
          </a:xfrm>
          <a:prstGeom prst="rect">
            <a:avLst/>
          </a:prstGeom>
        </p:spPr>
      </p:pic>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）建立</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chroot_list</a:t>
            </a:r>
            <a:r>
              <a:rPr lang="zh-CN" altLang="en-US" sz="2000" dirty="0">
                <a:solidFill>
                  <a:srgbClr val="4C6062"/>
                </a:solidFill>
                <a:latin typeface="微软雅黑" panose="020B0503020204020204" pitchFamily="34" charset="-122"/>
                <a:ea typeface="微软雅黑" panose="020B0503020204020204" pitchFamily="34" charset="-122"/>
              </a:rPr>
              <a:t>文件，添加</a:t>
            </a:r>
            <a:r>
              <a:rPr lang="en-US" altLang="zh-CN" sz="2000" dirty="0">
                <a:solidFill>
                  <a:srgbClr val="4C6062"/>
                </a:solidFill>
                <a:latin typeface="微软雅黑" panose="020B0503020204020204" pitchFamily="34" charset="-122"/>
                <a:ea typeface="微软雅黑" panose="020B0503020204020204" pitchFamily="34" charset="-122"/>
              </a:rPr>
              <a:t>team1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team2</a:t>
            </a:r>
            <a:r>
              <a:rPr lang="zh-CN" altLang="en-US" sz="2000" dirty="0">
                <a:solidFill>
                  <a:srgbClr val="4C6062"/>
                </a:solidFill>
                <a:latin typeface="微软雅黑" panose="020B0503020204020204" pitchFamily="34" charset="-122"/>
                <a:ea typeface="微软雅黑" panose="020B0503020204020204" pitchFamily="34" charset="-122"/>
              </a:rPr>
              <a:t>账号。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chroot_list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team1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team2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）防火墙放行和</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允许！重启</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setenforce</a:t>
            </a:r>
            <a:r>
              <a:rPr lang="en-US" altLang="zh-CN" sz="2000" dirty="0">
                <a:solidFill>
                  <a:srgbClr val="4C6062"/>
                </a:solidFill>
                <a:latin typeface="微软雅黑" panose="020B0503020204020204" pitchFamily="34" charset="-122"/>
                <a:ea typeface="微软雅黑" panose="020B0503020204020204" pitchFamily="34" charset="-122"/>
              </a:rPr>
              <a:t> 0</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917575" y="2058192"/>
            <a:ext cx="10104989" cy="1554477"/>
          </a:xfrm>
          <a:prstGeom prst="rect">
            <a:avLst/>
          </a:prstGeom>
        </p:spPr>
      </p:pic>
      <p:pic>
        <p:nvPicPr>
          <p:cNvPr id="7" name="图片 6"/>
          <p:cNvPicPr>
            <a:picLocks noChangeAspect="1"/>
          </p:cNvPicPr>
          <p:nvPr/>
        </p:nvPicPr>
        <p:blipFill>
          <a:blip r:embed="rId1"/>
          <a:stretch>
            <a:fillRect/>
          </a:stretch>
        </p:blipFill>
        <p:spPr>
          <a:xfrm flipV="1">
            <a:off x="917575" y="4232752"/>
            <a:ext cx="10104989" cy="2092641"/>
          </a:xfrm>
          <a:prstGeom prst="rect">
            <a:avLst/>
          </a:prstGeom>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032470"/>
            <a:ext cx="194371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项目设计与准备</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a:lnSpc>
                <a:spcPts val="2400"/>
              </a:lnSpc>
            </a:pPr>
            <a:r>
              <a:rPr lang="zh-CN" altLang="en-US" sz="1900" dirty="0">
                <a:solidFill>
                  <a:schemeClr val="bg1"/>
                </a:solidFill>
                <a:latin typeface="Microsoft YaHei UI" panose="020B0503020204020204" pitchFamily="18" charset="-122"/>
                <a:cs typeface="Microsoft YaHei UI" panose="020B0503020204020204" pitchFamily="18" charset="-122"/>
              </a:rPr>
              <a:t>项目知识准备</a:t>
            </a:r>
            <a:endParaRPr lang="zh-CN" altLang="en-US" sz="1900" dirty="0">
              <a:solidFill>
                <a:schemeClr val="bg1"/>
              </a:solidFill>
              <a:latin typeface="Microsoft YaHei UI" panose="020B0503020204020204" pitchFamily="18" charset="-122"/>
              <a:cs typeface="Microsoft YaHei UI" panose="020B0503020204020204" pitchFamily="18"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项目实施</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0" name="TextBox 1"/>
          <p:cNvSpPr txBox="1"/>
          <p:nvPr/>
        </p:nvSpPr>
        <p:spPr>
          <a:xfrm>
            <a:off x="5123624" y="4281352"/>
            <a:ext cx="3587713" cy="350886"/>
          </a:xfrm>
          <a:prstGeom prst="rect">
            <a:avLst/>
          </a:prstGeom>
          <a:noFill/>
        </p:spPr>
        <p:txBody>
          <a:bodyPr wrap="none" lIns="0" tIns="0" rIns="0" bIns="60981" rtlCol="0">
            <a:spAutoFit/>
          </a:bodyPr>
          <a:lstStyle/>
          <a:p>
            <a:pPr>
              <a:lnSpc>
                <a:spcPts val="2400"/>
              </a:lnSpc>
            </a:pPr>
            <a:r>
              <a:rPr lang="zh-CN" altLang="en-US" sz="1900" dirty="0">
                <a:solidFill>
                  <a:srgbClr val="656D8D"/>
                </a:solidFill>
                <a:latin typeface="Microsoft YaHei UI" panose="020B0503020204020204" pitchFamily="18" charset="-122"/>
                <a:cs typeface="Microsoft YaHei UI" panose="020B0503020204020204" pitchFamily="18" charset="-122"/>
              </a:rPr>
              <a:t>项目实录：配置与管理</a:t>
            </a:r>
            <a:r>
              <a:rPr lang="en-US" altLang="zh-CN" sz="1900" dirty="0">
                <a:solidFill>
                  <a:srgbClr val="656D8D"/>
                </a:solidFill>
                <a:latin typeface="Microsoft YaHei UI" panose="020B0503020204020204" pitchFamily="18" charset="-122"/>
                <a:cs typeface="Microsoft YaHei UI" panose="020B0503020204020204" pitchFamily="18" charset="-122"/>
              </a:rPr>
              <a:t>FTP</a:t>
            </a:r>
            <a:r>
              <a:rPr lang="zh-CN" altLang="en-US" sz="1900" dirty="0">
                <a:solidFill>
                  <a:srgbClr val="656D8D"/>
                </a:solidFill>
                <a:latin typeface="Microsoft YaHei UI" panose="020B0503020204020204" pitchFamily="18" charset="-122"/>
                <a:cs typeface="Microsoft YaHei UI" panose="020B0503020204020204" pitchFamily="18" charset="-122"/>
              </a:rPr>
              <a:t>服务器</a:t>
            </a:r>
            <a:endParaRPr lang="zh-CN" altLang="en-US" sz="1900" dirty="0">
              <a:solidFill>
                <a:srgbClr val="656D8D"/>
              </a:solidFill>
              <a:latin typeface="Microsoft YaHei UI" panose="020B0503020204020204" pitchFamily="18"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algn="ctr"/>
            <a:endParaRPr lang="zh-CN" altLang="en-US"/>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任务13-4</a:t>
            </a:r>
            <a:r>
              <a:rPr lang="en-US" altLang="zh-CN" dirty="0"/>
              <a:t>  </a:t>
            </a:r>
            <a:r>
              <a:rPr lang="zh-CN" altLang="en-US" dirty="0"/>
              <a:t>配置本地模式的常规</a:t>
            </a:r>
            <a:r>
              <a:rPr lang="en-US" altLang="zh-CN" dirty="0"/>
              <a:t>FTP</a:t>
            </a:r>
            <a:r>
              <a:rPr lang="zh-CN" altLang="en-US" dirty="0"/>
              <a:t>服务器案例</a:t>
            </a:r>
            <a:endParaRPr lang="zh-CN" altLang="en-US" b="0" dirty="0"/>
          </a:p>
        </p:txBody>
      </p:sp>
      <p:sp>
        <p:nvSpPr>
          <p:cNvPr id="2" name="文本框 1"/>
          <p:cNvSpPr txBox="1"/>
          <p:nvPr/>
        </p:nvSpPr>
        <p:spPr>
          <a:xfrm>
            <a:off x="984793" y="1471587"/>
            <a:ext cx="9888772" cy="568565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）修改本地权限。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mkdir</a:t>
            </a:r>
            <a:r>
              <a:rPr lang="en-US" altLang="zh-CN" sz="1600" dirty="0">
                <a:solidFill>
                  <a:srgbClr val="4C6062"/>
                </a:solidFill>
                <a:latin typeface="微软雅黑" panose="020B0503020204020204" pitchFamily="34" charset="-122"/>
                <a:ea typeface="微软雅黑" panose="020B0503020204020204" pitchFamily="34" charset="-122"/>
              </a:rPr>
              <a:t>  /web/www/html -p</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touch  /web/www/html/</a:t>
            </a:r>
            <a:r>
              <a:rPr lang="en-US" altLang="zh-CN" sz="1600" dirty="0" err="1">
                <a:solidFill>
                  <a:srgbClr val="4C6062"/>
                </a:solidFill>
                <a:latin typeface="微软雅黑" panose="020B0503020204020204" pitchFamily="34" charset="-122"/>
                <a:ea typeface="微软雅黑" panose="020B0503020204020204" pitchFamily="34" charset="-122"/>
              </a:rPr>
              <a:t>test.sample</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ll</a:t>
            </a:r>
            <a:r>
              <a:rPr lang="en-US" altLang="zh-CN" sz="1600" dirty="0">
                <a:solidFill>
                  <a:srgbClr val="4C6062"/>
                </a:solidFill>
                <a:latin typeface="微软雅黑" panose="020B0503020204020204" pitchFamily="34" charset="-122"/>
                <a:ea typeface="微软雅黑" panose="020B0503020204020204" pitchFamily="34" charset="-122"/>
              </a:rPr>
              <a:t>   -d   /web/www/html</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chmod</a:t>
            </a:r>
            <a:r>
              <a:rPr lang="en-US" altLang="zh-CN" sz="1600" dirty="0">
                <a:solidFill>
                  <a:srgbClr val="4C6062"/>
                </a:solidFill>
                <a:latin typeface="微软雅黑" panose="020B0503020204020204" pitchFamily="34" charset="-122"/>
                <a:ea typeface="微软雅黑" panose="020B0503020204020204" pitchFamily="34" charset="-122"/>
              </a:rPr>
              <a:t>   -R   </a:t>
            </a:r>
            <a:r>
              <a:rPr lang="en-US" altLang="zh-CN" sz="1600" dirty="0" err="1">
                <a:solidFill>
                  <a:srgbClr val="4C6062"/>
                </a:solidFill>
                <a:latin typeface="微软雅黑" panose="020B0503020204020204" pitchFamily="34" charset="-122"/>
                <a:ea typeface="微软雅黑" panose="020B0503020204020204" pitchFamily="34" charset="-122"/>
              </a:rPr>
              <a:t>o+w</a:t>
            </a:r>
            <a:r>
              <a:rPr lang="en-US" altLang="zh-CN" sz="1600" dirty="0">
                <a:solidFill>
                  <a:srgbClr val="4C6062"/>
                </a:solidFill>
                <a:latin typeface="微软雅黑" panose="020B0503020204020204" pitchFamily="34" charset="-122"/>
                <a:ea typeface="微软雅黑" panose="020B0503020204020204" pitchFamily="34" charset="-122"/>
              </a:rPr>
              <a:t>   /web/www/html		//</a:t>
            </a:r>
            <a:r>
              <a:rPr lang="zh-CN" altLang="en-US" sz="1600" dirty="0">
                <a:solidFill>
                  <a:srgbClr val="4C6062"/>
                </a:solidFill>
                <a:latin typeface="微软雅黑" panose="020B0503020204020204" pitchFamily="34" charset="-122"/>
                <a:ea typeface="微软雅黑" panose="020B0503020204020204" pitchFamily="34" charset="-122"/>
              </a:rPr>
              <a:t>其他用户可以写入！</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[root@Server01 ~]# </a:t>
            </a:r>
            <a:r>
              <a:rPr lang="en-US" altLang="zh-CN" sz="1600" dirty="0" err="1">
                <a:solidFill>
                  <a:srgbClr val="4C6062"/>
                </a:solidFill>
                <a:latin typeface="微软雅黑" panose="020B0503020204020204" pitchFamily="34" charset="-122"/>
                <a:ea typeface="微软雅黑" panose="020B0503020204020204" pitchFamily="34" charset="-122"/>
              </a:rPr>
              <a:t>ll</a:t>
            </a:r>
            <a:r>
              <a:rPr lang="en-US" altLang="zh-CN" sz="1600" dirty="0">
                <a:solidFill>
                  <a:srgbClr val="4C6062"/>
                </a:solidFill>
                <a:latin typeface="微软雅黑" panose="020B0503020204020204" pitchFamily="34" charset="-122"/>
                <a:ea typeface="微软雅黑" panose="020B0503020204020204" pitchFamily="34" charset="-122"/>
              </a:rPr>
              <a:t>   -d   /web/www/html                  //</a:t>
            </a:r>
            <a:r>
              <a:rPr lang="zh-CN" altLang="en-US" sz="1600" dirty="0">
                <a:solidFill>
                  <a:srgbClr val="4C6062"/>
                </a:solidFill>
                <a:latin typeface="微软雅黑" panose="020B0503020204020204" pitchFamily="34" charset="-122"/>
                <a:ea typeface="微软雅黑" panose="020B0503020204020204" pitchFamily="34" charset="-122"/>
              </a:rPr>
              <a:t>需要联网在线安装</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Linux</a:t>
            </a:r>
            <a:r>
              <a:rPr lang="zh-CN" altLang="en-US" sz="2000" dirty="0">
                <a:solidFill>
                  <a:srgbClr val="4C6062"/>
                </a:solidFill>
                <a:latin typeface="微软雅黑" panose="020B0503020204020204" pitchFamily="34" charset="-122"/>
                <a:ea typeface="微软雅黑" panose="020B0503020204020204" pitchFamily="34" charset="-122"/>
              </a:rPr>
              <a:t>客户端</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上先安装</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工具，然后测试。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[root@client1 ~]# mount /dev/</a:t>
            </a:r>
            <a:r>
              <a:rPr lang="en-US" altLang="zh-CN" sz="1600" dirty="0" err="1">
                <a:solidFill>
                  <a:srgbClr val="4C6062"/>
                </a:solidFill>
                <a:latin typeface="微软雅黑" panose="020B0503020204020204" pitchFamily="34" charset="-122"/>
                <a:ea typeface="微软雅黑" panose="020B0503020204020204" pitchFamily="34" charset="-122"/>
              </a:rPr>
              <a:t>cdrom</a:t>
            </a:r>
            <a:r>
              <a:rPr lang="en-US" altLang="zh-CN" sz="1600" dirty="0">
                <a:solidFill>
                  <a:srgbClr val="4C6062"/>
                </a:solidFill>
                <a:latin typeface="微软雅黑" panose="020B0503020204020204" pitchFamily="34" charset="-122"/>
                <a:ea typeface="微软雅黑" panose="020B0503020204020204" pitchFamily="34" charset="-122"/>
              </a:rPr>
              <a:t> /so</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[root@client1 ~]# </a:t>
            </a:r>
            <a:r>
              <a:rPr lang="en-US" altLang="zh-CN" sz="1600" dirty="0" err="1">
                <a:solidFill>
                  <a:srgbClr val="4C6062"/>
                </a:solidFill>
                <a:latin typeface="微软雅黑" panose="020B0503020204020204" pitchFamily="34" charset="-122"/>
                <a:ea typeface="微软雅黑" panose="020B0503020204020204" pitchFamily="34" charset="-122"/>
              </a:rPr>
              <a:t>dnf</a:t>
            </a:r>
            <a:r>
              <a:rPr lang="en-US" altLang="zh-CN" sz="1600" dirty="0">
                <a:solidFill>
                  <a:srgbClr val="4C6062"/>
                </a:solidFill>
                <a:latin typeface="微软雅黑" panose="020B0503020204020204" pitchFamily="34" charset="-122"/>
                <a:ea typeface="微软雅黑" panose="020B0503020204020204" pitchFamily="34" charset="-122"/>
              </a:rPr>
              <a:t> clean all</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[root@client1 ~]# </a:t>
            </a:r>
            <a:r>
              <a:rPr lang="en-US" altLang="zh-CN" sz="1600" dirty="0" err="1">
                <a:solidFill>
                  <a:srgbClr val="4C6062"/>
                </a:solidFill>
                <a:latin typeface="微软雅黑" panose="020B0503020204020204" pitchFamily="34" charset="-122"/>
                <a:ea typeface="微软雅黑" panose="020B0503020204020204" pitchFamily="34" charset="-122"/>
              </a:rPr>
              <a:t>dnf</a:t>
            </a:r>
            <a:r>
              <a:rPr lang="en-US" altLang="zh-CN" sz="1600" dirty="0">
                <a:solidFill>
                  <a:srgbClr val="4C6062"/>
                </a:solidFill>
                <a:latin typeface="微软雅黑" panose="020B0503020204020204" pitchFamily="34" charset="-122"/>
                <a:ea typeface="微软雅黑" panose="020B0503020204020204" pitchFamily="34" charset="-122"/>
              </a:rPr>
              <a:t> install ftp –y</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）最后，在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上把该任务的配置文件新增语句前面加上“</a:t>
            </a:r>
            <a:r>
              <a:rPr lang="en-US" altLang="zh-CN" sz="2000" dirty="0">
                <a:solidFill>
                  <a:srgbClr val="4C6062"/>
                </a:solidFill>
                <a:latin typeface="微软雅黑" panose="020B0503020204020204" pitchFamily="34" charset="-122"/>
                <a:ea typeface="微软雅黑" panose="020B0503020204020204" pitchFamily="34" charset="-122"/>
              </a:rPr>
              <a:t>#”</a:t>
            </a:r>
            <a:r>
              <a:rPr lang="zh-CN" altLang="en-US" sz="2000" dirty="0">
                <a:solidFill>
                  <a:srgbClr val="4C6062"/>
                </a:solidFill>
                <a:latin typeface="微软雅黑" panose="020B0503020204020204" pitchFamily="34" charset="-122"/>
                <a:ea typeface="微软雅黑" panose="020B0503020204020204" pitchFamily="34" charset="-122"/>
              </a:rPr>
              <a:t>注释掉。</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p:cNvPicPr>
            <a:picLocks noChangeAspect="1"/>
          </p:cNvPicPr>
          <p:nvPr/>
        </p:nvPicPr>
        <p:blipFill>
          <a:blip r:embed="rId1"/>
          <a:stretch>
            <a:fillRect/>
          </a:stretch>
        </p:blipFill>
        <p:spPr>
          <a:xfrm flipV="1">
            <a:off x="917575" y="2058191"/>
            <a:ext cx="10104989" cy="2286002"/>
          </a:xfrm>
          <a:prstGeom prst="rect">
            <a:avLst/>
          </a:prstGeom>
        </p:spPr>
      </p:pic>
      <p:pic>
        <p:nvPicPr>
          <p:cNvPr id="7" name="图片 6"/>
          <p:cNvPicPr>
            <a:picLocks noChangeAspect="1"/>
          </p:cNvPicPr>
          <p:nvPr/>
        </p:nvPicPr>
        <p:blipFill>
          <a:blip r:embed="rId1"/>
          <a:stretch>
            <a:fillRect/>
          </a:stretch>
        </p:blipFill>
        <p:spPr>
          <a:xfrm flipV="1">
            <a:off x="917575" y="4760430"/>
            <a:ext cx="10104989" cy="1336364"/>
          </a:xfrm>
          <a:prstGeom prst="rect">
            <a:avLst/>
          </a:prstGeom>
        </p:spPr>
      </p:pic>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3038781"/>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为了</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服务器的安全，可以使用虚拟用户验证方式，也就是将虚拟的账号映射为服务器的实体账号，客户端使用虚拟账号访问</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要求：使用虚拟用户</a:t>
            </a:r>
            <a:r>
              <a:rPr lang="en-US" altLang="zh-CN" sz="2000" dirty="0">
                <a:solidFill>
                  <a:srgbClr val="4C6062"/>
                </a:solidFill>
                <a:latin typeface="微软雅黑" panose="020B0503020204020204" pitchFamily="34" charset="-122"/>
                <a:ea typeface="微软雅黑" panose="020B0503020204020204" pitchFamily="34" charset="-122"/>
              </a:rPr>
              <a:t>user2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user3</a:t>
            </a:r>
            <a:r>
              <a:rPr lang="zh-CN" altLang="en-US" sz="2000" dirty="0">
                <a:solidFill>
                  <a:srgbClr val="4C6062"/>
                </a:solidFill>
                <a:latin typeface="微软雅黑" panose="020B0503020204020204" pitchFamily="34" charset="-122"/>
                <a:ea typeface="微软雅黑" panose="020B0503020204020204" pitchFamily="34" charset="-122"/>
              </a:rPr>
              <a:t>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服务器，访问主目录是</a:t>
            </a:r>
            <a:r>
              <a:rPr lang="en-US" altLang="zh-CN" sz="2000" dirty="0">
                <a:solidFill>
                  <a:srgbClr val="4C6062"/>
                </a:solidFill>
                <a:latin typeface="微软雅黑" panose="020B0503020204020204" pitchFamily="34" charset="-122"/>
                <a:ea typeface="微软雅黑" panose="020B0503020204020204" pitchFamily="34" charset="-122"/>
              </a:rPr>
              <a:t>/var/ftp/</a:t>
            </a:r>
            <a:r>
              <a:rPr lang="en-US" altLang="zh-CN" sz="2000" dirty="0" err="1">
                <a:solidFill>
                  <a:srgbClr val="4C6062"/>
                </a:solidFill>
                <a:latin typeface="微软雅黑" panose="020B0503020204020204" pitchFamily="34" charset="-122"/>
                <a:ea typeface="微软雅黑" panose="020B0503020204020204" pitchFamily="34" charset="-122"/>
              </a:rPr>
              <a:t>vuser</a:t>
            </a:r>
            <a:r>
              <a:rPr lang="zh-CN" altLang="en-US" sz="2000" dirty="0">
                <a:solidFill>
                  <a:srgbClr val="4C6062"/>
                </a:solidFill>
                <a:latin typeface="微软雅黑" panose="020B0503020204020204" pitchFamily="34" charset="-122"/>
                <a:ea typeface="微软雅黑" panose="020B0503020204020204" pitchFamily="34" charset="-122"/>
              </a:rPr>
              <a:t>，用户只允许查看文件，不允许上传、修改等操作。</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6424323"/>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对于</a:t>
            </a:r>
            <a:r>
              <a:rPr lang="en-US" altLang="zh-CN" sz="2000" dirty="0" err="1">
                <a:solidFill>
                  <a:srgbClr val="4C6062"/>
                </a:solidFill>
                <a:latin typeface="微软雅黑" panose="020B0503020204020204" pitchFamily="34" charset="-122"/>
                <a:ea typeface="微软雅黑" panose="020B0503020204020204" pitchFamily="34" charset="-122"/>
              </a:rPr>
              <a:t>vsftp</a:t>
            </a:r>
            <a:r>
              <a:rPr lang="zh-CN" altLang="en-US" sz="2000" dirty="0">
                <a:solidFill>
                  <a:srgbClr val="4C6062"/>
                </a:solidFill>
                <a:latin typeface="微软雅黑" panose="020B0503020204020204" pitchFamily="34" charset="-122"/>
                <a:ea typeface="微软雅黑" panose="020B0503020204020204" pitchFamily="34" charset="-122"/>
              </a:rPr>
              <a:t>虚拟账号的配置主要有以下几个步骤。</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．创建用户数据库</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zh-CN" altLang="en-US" sz="2000" dirty="0">
                <a:solidFill>
                  <a:srgbClr val="4C6062"/>
                </a:solidFill>
                <a:latin typeface="微软雅黑" panose="020B0503020204020204" pitchFamily="34" charset="-122"/>
                <a:ea typeface="微软雅黑" panose="020B0503020204020204" pitchFamily="34" charset="-122"/>
              </a:rPr>
              <a:t>工具创建数据库。</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vftp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 -n		//</a:t>
            </a:r>
            <a:r>
              <a:rPr lang="zh-CN" altLang="en-US" sz="2000" dirty="0">
                <a:solidFill>
                  <a:srgbClr val="4C6062"/>
                </a:solidFill>
                <a:latin typeface="微软雅黑" panose="020B0503020204020204" pitchFamily="34" charset="-122"/>
                <a:ea typeface="微软雅黑" panose="020B0503020204020204" pitchFamily="34" charset="-122"/>
              </a:rPr>
              <a:t>创建一个数据库</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Welcome to the </a:t>
            </a:r>
            <a:r>
              <a:rPr lang="en-US" altLang="zh-CN" sz="2000" dirty="0" err="1">
                <a:solidFill>
                  <a:srgbClr val="4C6062"/>
                </a:solidFill>
                <a:latin typeface="微软雅黑" panose="020B0503020204020204" pitchFamily="34" charset="-122"/>
                <a:ea typeface="微软雅黑" panose="020B0503020204020204" pitchFamily="34" charset="-122"/>
              </a:rPr>
              <a:t>gdbm</a:t>
            </a:r>
            <a:r>
              <a:rPr lang="en-US" altLang="zh-CN" sz="2000" dirty="0">
                <a:solidFill>
                  <a:srgbClr val="4C6062"/>
                </a:solidFill>
                <a:latin typeface="微软雅黑" panose="020B0503020204020204" pitchFamily="34" charset="-122"/>
                <a:ea typeface="微软雅黑" panose="020B0503020204020204" pitchFamily="34" charset="-122"/>
              </a:rPr>
              <a:t> tool.  Type ? for help.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open /</a:t>
            </a:r>
            <a:r>
              <a:rPr lang="en-US" altLang="zh-CN" sz="2000" dirty="0" err="1">
                <a:solidFill>
                  <a:srgbClr val="4C6062"/>
                </a:solidFill>
                <a:latin typeface="微软雅黑" panose="020B0503020204020204" pitchFamily="34" charset="-122"/>
                <a:ea typeface="微软雅黑" panose="020B0503020204020204" pitchFamily="34" charset="-122"/>
              </a:rPr>
              <a:t>vftp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vuser.pag</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打开数据库文件</a:t>
            </a:r>
            <a:r>
              <a:rPr lang="en-US" altLang="zh-CN" sz="2000" dirty="0" err="1">
                <a:solidFill>
                  <a:srgbClr val="4C6062"/>
                </a:solidFill>
                <a:latin typeface="微软雅黑" panose="020B0503020204020204" pitchFamily="34" charset="-122"/>
                <a:ea typeface="微软雅黑" panose="020B0503020204020204" pitchFamily="34" charset="-122"/>
              </a:rPr>
              <a:t>vuser.pag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store user2 12345678		//</a:t>
            </a:r>
            <a:r>
              <a:rPr lang="zh-CN" altLang="en-US" sz="2000" dirty="0">
                <a:solidFill>
                  <a:srgbClr val="4C6062"/>
                </a:solidFill>
                <a:latin typeface="微软雅黑" panose="020B0503020204020204" pitchFamily="34" charset="-122"/>
                <a:ea typeface="微软雅黑" panose="020B0503020204020204" pitchFamily="34" charset="-122"/>
              </a:rPr>
              <a:t>存储虚拟账户和密码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store user3 12345678</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quit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201193"/>
            <a:ext cx="10104989" cy="3612669"/>
          </a:xfrm>
          <a:prstGeom prst="rect">
            <a:avLst/>
          </a:prstGeom>
        </p:spPr>
      </p:pic>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311572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）修改数据库文件访问权限。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数据库文件中保存着虚拟账户和密码信息，为了防止用户非法盗取，可以修改该文件的访问权限。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~]#chmod   700  /</a:t>
            </a:r>
            <a:r>
              <a:rPr lang="en-US" altLang="zh-CN" sz="2000" dirty="0" err="1">
                <a:solidFill>
                  <a:srgbClr val="4C6062"/>
                </a:solidFill>
                <a:latin typeface="微软雅黑" panose="020B0503020204020204" pitchFamily="34" charset="-122"/>
                <a:ea typeface="微软雅黑" panose="020B0503020204020204" pitchFamily="34" charset="-122"/>
              </a:rPr>
              <a:t>vftp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vuser.pag</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vftp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048792"/>
            <a:ext cx="10104989" cy="563878"/>
          </a:xfrm>
          <a:prstGeom prst="rect">
            <a:avLst/>
          </a:prstGeom>
        </p:spPr>
      </p:pic>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4654608"/>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．配置</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为了使服务器能够使用数据库文件，对客户端进行身份验证，需要调用系统的</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模块。下面修改</a:t>
            </a:r>
            <a:r>
              <a:rPr lang="en-US" altLang="zh-CN" sz="2000" dirty="0" err="1">
                <a:solidFill>
                  <a:srgbClr val="4C6062"/>
                </a:solidFill>
                <a:latin typeface="微软雅黑" panose="020B0503020204020204" pitchFamily="34" charset="-122"/>
                <a:ea typeface="微软雅黑" panose="020B0503020204020204" pitchFamily="34" charset="-122"/>
              </a:rPr>
              <a:t>vsftp</a:t>
            </a:r>
            <a:r>
              <a:rPr lang="zh-CN" altLang="en-US" sz="2000" dirty="0">
                <a:solidFill>
                  <a:srgbClr val="4C6062"/>
                </a:solidFill>
                <a:latin typeface="微软雅黑" panose="020B0503020204020204" pitchFamily="34" charset="-122"/>
                <a:ea typeface="微软雅黑" panose="020B0503020204020204" pitchFamily="34" charset="-122"/>
              </a:rPr>
              <a:t>对应的</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pam.d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，添加相应字段，如下所示。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pam.d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auth		required		pam_userdb.so	</a:t>
            </a:r>
            <a:r>
              <a:rPr lang="en-US" altLang="zh-CN" sz="2000" dirty="0" err="1">
                <a:solidFill>
                  <a:srgbClr val="4C6062"/>
                </a:solidFill>
                <a:latin typeface="微软雅黑" panose="020B0503020204020204" pitchFamily="34" charset="-122"/>
                <a:ea typeface="微软雅黑" panose="020B0503020204020204" pitchFamily="34" charset="-122"/>
              </a:rPr>
              <a:t>db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vftp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Account	required		pam_userdb.so 	</a:t>
            </a:r>
            <a:r>
              <a:rPr lang="en-US" altLang="zh-CN" sz="2000" dirty="0" err="1">
                <a:solidFill>
                  <a:srgbClr val="4C6062"/>
                </a:solidFill>
                <a:latin typeface="微软雅黑" panose="020B0503020204020204" pitchFamily="34" charset="-122"/>
                <a:ea typeface="微软雅黑" panose="020B0503020204020204" pitchFamily="34" charset="-122"/>
              </a:rPr>
              <a:t>db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vftp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917575" y="3429794"/>
            <a:ext cx="10104989" cy="1676399"/>
          </a:xfrm>
          <a:prstGeom prst="rect">
            <a:avLst/>
          </a:prstGeom>
        </p:spPr>
      </p:pic>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3459730"/>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．创建虚拟账户对应系统用户，并建立测试文件和目录。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useradd</a:t>
            </a:r>
            <a:r>
              <a:rPr lang="en-US" altLang="zh-CN" sz="1800" dirty="0">
                <a:solidFill>
                  <a:srgbClr val="4C6062"/>
                </a:solidFill>
                <a:latin typeface="微软雅黑" panose="020B0503020204020204" pitchFamily="34" charset="-122"/>
                <a:ea typeface="微软雅黑" panose="020B0503020204020204" pitchFamily="34" charset="-122"/>
              </a:rPr>
              <a:t>  -d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①</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chown</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vuser.vuser</a:t>
            </a:r>
            <a:r>
              <a:rPr lang="en-US" altLang="zh-CN" sz="1800" dirty="0">
                <a:solidFill>
                  <a:srgbClr val="4C6062"/>
                </a:solidFill>
                <a:latin typeface="微软雅黑" panose="020B0503020204020204" pitchFamily="34" charset="-122"/>
                <a:ea typeface="微软雅黑" panose="020B0503020204020204" pitchFamily="34" charset="-122"/>
              </a:rPr>
              <a:t>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②</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a:t>
            </a:r>
            <a:r>
              <a:rPr lang="en-US" altLang="zh-CN" sz="1800" dirty="0" err="1">
                <a:solidFill>
                  <a:srgbClr val="4C6062"/>
                </a:solidFill>
                <a:latin typeface="微软雅黑" panose="020B0503020204020204" pitchFamily="34" charset="-122"/>
                <a:ea typeface="微软雅黑" panose="020B0503020204020204" pitchFamily="34" charset="-122"/>
              </a:rPr>
              <a:t>chmod</a:t>
            </a:r>
            <a:r>
              <a:rPr lang="en-US" altLang="zh-CN" sz="1800" dirty="0">
                <a:solidFill>
                  <a:srgbClr val="4C6062"/>
                </a:solidFill>
                <a:latin typeface="微软雅黑" panose="020B0503020204020204" pitchFamily="34" charset="-122"/>
                <a:ea typeface="微软雅黑" panose="020B0503020204020204" pitchFamily="34" charset="-122"/>
              </a:rPr>
              <a:t>  555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③</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touch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/file1; </a:t>
            </a:r>
            <a:r>
              <a:rPr lang="en-US" altLang="zh-CN" sz="1800" dirty="0" err="1">
                <a:solidFill>
                  <a:srgbClr val="4C6062"/>
                </a:solidFill>
                <a:latin typeface="微软雅黑" panose="020B0503020204020204" pitchFamily="34" charset="-122"/>
                <a:ea typeface="微软雅黑" panose="020B0503020204020204" pitchFamily="34" charset="-122"/>
              </a:rPr>
              <a:t>mkdir</a:t>
            </a:r>
            <a:r>
              <a:rPr lang="en-US" altLang="zh-CN" sz="1800" dirty="0">
                <a:solidFill>
                  <a:srgbClr val="4C6062"/>
                </a:solidFill>
                <a:latin typeface="微软雅黑" panose="020B0503020204020204" pitchFamily="34" charset="-122"/>
                <a:ea typeface="微软雅黑" panose="020B0503020204020204" pitchFamily="34" charset="-122"/>
              </a:rPr>
              <a:t>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/dir1</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a:solidFill>
                  <a:srgbClr val="4C6062"/>
                </a:solidFill>
                <a:latin typeface="微软雅黑" panose="020B0503020204020204" pitchFamily="34" charset="-122"/>
                <a:ea typeface="微软雅黑" panose="020B0503020204020204" pitchFamily="34" charset="-122"/>
              </a:rPr>
              <a:t>[root@Server01 ~]# ls  -</a:t>
            </a:r>
            <a:r>
              <a:rPr lang="en-US" altLang="zh-CN" sz="1800" dirty="0" err="1">
                <a:solidFill>
                  <a:srgbClr val="4C6062"/>
                </a:solidFill>
                <a:latin typeface="微软雅黑" panose="020B0503020204020204" pitchFamily="34" charset="-122"/>
                <a:ea typeface="微软雅黑" panose="020B0503020204020204" pitchFamily="34" charset="-122"/>
              </a:rPr>
              <a:t>ld</a:t>
            </a:r>
            <a:r>
              <a:rPr lang="en-US" altLang="zh-CN" sz="1800" dirty="0">
                <a:solidFill>
                  <a:srgbClr val="4C6062"/>
                </a:solidFill>
                <a:latin typeface="微软雅黑" panose="020B0503020204020204" pitchFamily="34" charset="-122"/>
                <a:ea typeface="微软雅黑" panose="020B0503020204020204" pitchFamily="34" charset="-122"/>
              </a:rPr>
              <a:t>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④</a:t>
            </a:r>
            <a:endParaRPr lang="en-US" altLang="zh-CN" sz="18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800" dirty="0" err="1">
                <a:solidFill>
                  <a:srgbClr val="4C6062"/>
                </a:solidFill>
                <a:latin typeface="微软雅黑" panose="020B0503020204020204" pitchFamily="34" charset="-122"/>
                <a:ea typeface="微软雅黑" panose="020B0503020204020204" pitchFamily="34" charset="-122"/>
              </a:rPr>
              <a:t>dr</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xr</a:t>
            </a:r>
            <a:r>
              <a:rPr lang="en-US" altLang="zh-CN" sz="1800" dirty="0">
                <a:solidFill>
                  <a:srgbClr val="4C6062"/>
                </a:solidFill>
                <a:latin typeface="微软雅黑" panose="020B0503020204020204" pitchFamily="34" charset="-122"/>
                <a:ea typeface="微软雅黑" panose="020B0503020204020204" pitchFamily="34" charset="-122"/>
              </a:rPr>
              <a:t>-</a:t>
            </a:r>
            <a:r>
              <a:rPr lang="en-US" altLang="zh-CN" sz="1800" dirty="0" err="1">
                <a:solidFill>
                  <a:srgbClr val="4C6062"/>
                </a:solidFill>
                <a:latin typeface="微软雅黑" panose="020B0503020204020204" pitchFamily="34" charset="-122"/>
                <a:ea typeface="微软雅黑" panose="020B0503020204020204" pitchFamily="34" charset="-122"/>
              </a:rPr>
              <a:t>xr</a:t>
            </a:r>
            <a:r>
              <a:rPr lang="en-US" altLang="zh-CN" sz="1800" dirty="0">
                <a:solidFill>
                  <a:srgbClr val="4C6062"/>
                </a:solidFill>
                <a:latin typeface="微软雅黑" panose="020B0503020204020204" pitchFamily="34" charset="-122"/>
                <a:ea typeface="微软雅黑" panose="020B0503020204020204" pitchFamily="34" charset="-122"/>
              </a:rPr>
              <a:t>-x 11 </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208  5</a:t>
            </a:r>
            <a:r>
              <a:rPr lang="zh-CN" altLang="en-US" sz="1800" dirty="0">
                <a:solidFill>
                  <a:srgbClr val="4C6062"/>
                </a:solidFill>
                <a:latin typeface="微软雅黑" panose="020B0503020204020204" pitchFamily="34" charset="-122"/>
                <a:ea typeface="微软雅黑" panose="020B0503020204020204" pitchFamily="34" charset="-122"/>
              </a:rPr>
              <a:t>月 </a:t>
            </a:r>
            <a:r>
              <a:rPr lang="en-US" altLang="zh-CN" sz="1800" dirty="0">
                <a:solidFill>
                  <a:srgbClr val="4C6062"/>
                </a:solidFill>
                <a:latin typeface="微软雅黑" panose="020B0503020204020204" pitchFamily="34" charset="-122"/>
                <a:ea typeface="微软雅黑" panose="020B0503020204020204" pitchFamily="34" charset="-122"/>
              </a:rPr>
              <a:t>31 18:30 /var/ftp/</a:t>
            </a:r>
            <a:r>
              <a:rPr lang="en-US" altLang="zh-CN" sz="1800" dirty="0" err="1">
                <a:solidFill>
                  <a:srgbClr val="4C6062"/>
                </a:solidFill>
                <a:latin typeface="微软雅黑" panose="020B0503020204020204" pitchFamily="34" charset="-122"/>
                <a:ea typeface="微软雅黑" panose="020B0503020204020204" pitchFamily="34" charset="-122"/>
              </a:rPr>
              <a:t>vuser</a:t>
            </a:r>
            <a:r>
              <a:rPr lang="en-US" altLang="zh-CN" sz="18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a:off x="917575" y="1981993"/>
            <a:ext cx="10104989" cy="2972315"/>
          </a:xfrm>
          <a:prstGeom prst="rect">
            <a:avLst/>
          </a:prstGeom>
        </p:spPr>
      </p:pic>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483927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anonymous_enable=NO			①</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anon_upload_enable</a:t>
            </a:r>
            <a:r>
              <a:rPr lang="en-US" altLang="zh-CN" sz="1400" dirty="0">
                <a:solidFill>
                  <a:srgbClr val="4C6062"/>
                </a:solidFill>
                <a:latin typeface="微软雅黑" panose="020B0503020204020204" pitchFamily="34" charset="-122"/>
                <a:ea typeface="微软雅黑" panose="020B0503020204020204" pitchFamily="34" charset="-122"/>
              </a:rPr>
              <a:t>=NO</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anon_mkdir_write_enable</a:t>
            </a:r>
            <a:r>
              <a:rPr lang="en-US" altLang="zh-CN" sz="1400" dirty="0">
                <a:solidFill>
                  <a:srgbClr val="4C6062"/>
                </a:solidFill>
                <a:latin typeface="微软雅黑" panose="020B0503020204020204" pitchFamily="34" charset="-122"/>
                <a:ea typeface="微软雅黑" panose="020B0503020204020204" pitchFamily="34" charset="-122"/>
              </a:rPr>
              <a:t>=NO</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anon_other_write_enable</a:t>
            </a:r>
            <a:r>
              <a:rPr lang="en-US" altLang="zh-CN" sz="1400" dirty="0">
                <a:solidFill>
                  <a:srgbClr val="4C6062"/>
                </a:solidFill>
                <a:latin typeface="微软雅黑" panose="020B0503020204020204" pitchFamily="34" charset="-122"/>
                <a:ea typeface="微软雅黑" panose="020B0503020204020204" pitchFamily="34" charset="-122"/>
              </a:rPr>
              <a:t>=NO</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local_enable</a:t>
            </a:r>
            <a:r>
              <a:rPr lang="en-US" altLang="zh-CN" sz="1400" dirty="0">
                <a:solidFill>
                  <a:srgbClr val="4C6062"/>
                </a:solidFill>
                <a:latin typeface="微软雅黑" panose="020B0503020204020204" pitchFamily="34" charset="-122"/>
                <a:ea typeface="微软雅黑" panose="020B0503020204020204" pitchFamily="34" charset="-122"/>
              </a:rPr>
              <a:t>=YES				②</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chroot_local_user</a:t>
            </a:r>
            <a:r>
              <a:rPr lang="en-US" altLang="zh-CN" sz="1400" dirty="0">
                <a:solidFill>
                  <a:srgbClr val="4C6062"/>
                </a:solidFill>
                <a:latin typeface="微软雅黑" panose="020B0503020204020204" pitchFamily="34" charset="-122"/>
                <a:ea typeface="微软雅黑" panose="020B0503020204020204" pitchFamily="34" charset="-122"/>
              </a:rPr>
              <a:t>=YES				③</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allow_writeable_chroot</a:t>
            </a:r>
            <a:r>
              <a:rPr lang="en-US" altLang="zh-CN" sz="1400" dirty="0">
                <a:solidFill>
                  <a:srgbClr val="4C6062"/>
                </a:solidFill>
                <a:latin typeface="微软雅黑" panose="020B0503020204020204" pitchFamily="34" charset="-122"/>
                <a:ea typeface="微软雅黑" panose="020B0503020204020204" pitchFamily="34" charset="-122"/>
              </a:rPr>
              <a:t>=YES</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write_enable</a:t>
            </a:r>
            <a:r>
              <a:rPr lang="en-US" altLang="zh-CN" sz="1400" dirty="0">
                <a:solidFill>
                  <a:srgbClr val="4C6062"/>
                </a:solidFill>
                <a:latin typeface="微软雅黑" panose="020B0503020204020204" pitchFamily="34" charset="-122"/>
                <a:ea typeface="微软雅黑" panose="020B0503020204020204" pitchFamily="34" charset="-122"/>
              </a:rPr>
              <a:t>=NO				④</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guest_enable</a:t>
            </a:r>
            <a:r>
              <a:rPr lang="en-US" altLang="zh-CN" sz="1400" dirty="0">
                <a:solidFill>
                  <a:srgbClr val="4C6062"/>
                </a:solidFill>
                <a:latin typeface="微软雅黑" panose="020B0503020204020204" pitchFamily="34" charset="-122"/>
                <a:ea typeface="微软雅黑" panose="020B0503020204020204" pitchFamily="34" charset="-122"/>
              </a:rPr>
              <a:t>=YES				⑤</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guest_username</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vuser</a:t>
            </a:r>
            <a:r>
              <a:rPr lang="en-US" altLang="zh-CN" sz="1400" dirty="0">
                <a:solidFill>
                  <a:srgbClr val="4C6062"/>
                </a:solidFill>
                <a:latin typeface="微软雅黑" panose="020B0503020204020204" pitchFamily="34" charset="-122"/>
                <a:ea typeface="微软雅黑" panose="020B0503020204020204" pitchFamily="34" charset="-122"/>
              </a:rPr>
              <a:t>				⑥</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listen=YES				⑦</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err="1">
                <a:solidFill>
                  <a:srgbClr val="4C6062"/>
                </a:solidFill>
                <a:latin typeface="微软雅黑" panose="020B0503020204020204" pitchFamily="34" charset="-122"/>
                <a:ea typeface="微软雅黑" panose="020B0503020204020204" pitchFamily="34" charset="-122"/>
              </a:rPr>
              <a:t>pam_service_name</a:t>
            </a:r>
            <a:r>
              <a:rPr lang="en-US" altLang="zh-CN" sz="1400" dirty="0">
                <a:solidFill>
                  <a:srgbClr val="4C6062"/>
                </a:solidFill>
                <a:latin typeface="微软雅黑" panose="020B0503020204020204" pitchFamily="34" charset="-122"/>
                <a:ea typeface="微软雅黑" panose="020B0503020204020204" pitchFamily="34" charset="-122"/>
              </a:rPr>
              <a:t>=</a:t>
            </a:r>
            <a:r>
              <a:rPr lang="en-US" altLang="zh-CN" sz="1400" dirty="0" err="1">
                <a:solidFill>
                  <a:srgbClr val="4C6062"/>
                </a:solidFill>
                <a:latin typeface="微软雅黑" panose="020B0503020204020204" pitchFamily="34" charset="-122"/>
                <a:ea typeface="微软雅黑" panose="020B0503020204020204" pitchFamily="34" charset="-122"/>
              </a:rPr>
              <a:t>vsftpd</a:t>
            </a:r>
            <a:r>
              <a:rPr lang="en-US" altLang="zh-CN" sz="1400" dirty="0">
                <a:solidFill>
                  <a:srgbClr val="4C6062"/>
                </a:solidFill>
                <a:latin typeface="微软雅黑" panose="020B0503020204020204" pitchFamily="34" charset="-122"/>
                <a:ea typeface="微软雅黑" panose="020B0503020204020204" pitchFamily="34" charset="-122"/>
              </a:rPr>
              <a:t>			⑧</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1400" dirty="0">
                <a:solidFill>
                  <a:srgbClr val="4C6062"/>
                </a:solidFill>
                <a:latin typeface="微软雅黑" panose="020B0503020204020204" pitchFamily="34" charset="-122"/>
                <a:ea typeface="微软雅黑" panose="020B0503020204020204" pitchFamily="34" charset="-122"/>
              </a:rPr>
              <a:t>listen_ipv6=NO				⑨</a:t>
            </a:r>
            <a:endParaRPr lang="en-US" altLang="zh-CN" sz="14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1981993"/>
            <a:ext cx="10104989" cy="3847733"/>
          </a:xfrm>
          <a:prstGeom prst="rect">
            <a:avLst/>
          </a:prstGeom>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5347105"/>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以上代码中其后带序号的各行功能说明如下。</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① 为了保证服务器的安全，关闭匿名访问，以及其他匿名相关设置。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② 虚拟账号会映射为服务器的系统账号，所以需要开启本地账号的支持。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③ 锁定账户的根目录。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④ 关闭用户的写权限。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⑤ 开启虚拟账号访问功能。</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⑥ 设置虚拟账号对应的系统账号为</a:t>
            </a:r>
            <a:r>
              <a:rPr lang="en-US" altLang="zh-CN" sz="2000" dirty="0" err="1">
                <a:solidFill>
                  <a:srgbClr val="4C6062"/>
                </a:solidFill>
                <a:latin typeface="微软雅黑" panose="020B0503020204020204" pitchFamily="34" charset="-122"/>
                <a:ea typeface="微软雅黑" panose="020B0503020204020204" pitchFamily="34" charset="-122"/>
              </a:rPr>
              <a:t>vuser</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⑦ 设置</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服务器为独立运行。</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⑧ 配置</a:t>
            </a:r>
            <a:r>
              <a:rPr lang="en-US" altLang="zh-CN" sz="2000" dirty="0" err="1">
                <a:solidFill>
                  <a:srgbClr val="4C6062"/>
                </a:solidFill>
                <a:latin typeface="微软雅黑" panose="020B0503020204020204" pitchFamily="34" charset="-122"/>
                <a:ea typeface="微软雅黑" panose="020B0503020204020204" pitchFamily="34" charset="-122"/>
              </a:rPr>
              <a:t>vsftp</a:t>
            </a:r>
            <a:r>
              <a:rPr lang="zh-CN" altLang="en-US" sz="2000" dirty="0">
                <a:solidFill>
                  <a:srgbClr val="4C6062"/>
                </a:solidFill>
                <a:latin typeface="微软雅黑" panose="020B0503020204020204" pitchFamily="34" charset="-122"/>
                <a:ea typeface="微软雅黑" panose="020B0503020204020204" pitchFamily="34" charset="-122"/>
              </a:rPr>
              <a:t>使用的</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模块为</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473155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．设置防火墙放行和</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允许，重启</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服务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上测试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使用虚拟账号</a:t>
            </a:r>
            <a:r>
              <a:rPr lang="en-US" altLang="zh-CN" sz="2000" dirty="0">
                <a:solidFill>
                  <a:srgbClr val="4C6062"/>
                </a:solidFill>
                <a:latin typeface="微软雅黑" panose="020B0503020204020204" pitchFamily="34" charset="-122"/>
                <a:ea typeface="微软雅黑" panose="020B0503020204020204" pitchFamily="34" charset="-122"/>
              </a:rPr>
              <a:t>user2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user3</a:t>
            </a:r>
            <a:r>
              <a:rPr lang="zh-CN" altLang="en-US" sz="2000" dirty="0">
                <a:solidFill>
                  <a:srgbClr val="4C6062"/>
                </a:solidFill>
                <a:latin typeface="微软雅黑" panose="020B0503020204020204" pitchFamily="34" charset="-122"/>
                <a:ea typeface="微软雅黑" panose="020B0503020204020204" pitchFamily="34" charset="-122"/>
              </a:rPr>
              <a:t>登录</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服务器，进行测试，会发现虚拟账号登录成功，并显示</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服务器目录信息。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ftp 192.168.10.1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Connected to 192.168.10.1 (192.168.10.1).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220 (</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 3.0.3)</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Name (192.168.10.1:root): user2</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82193"/>
            <a:ext cx="10104989" cy="2620943"/>
          </a:xfrm>
          <a:prstGeom prst="rect">
            <a:avLst/>
          </a:prstGeom>
        </p:spPr>
      </p:pic>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lnSpcReduction="10000"/>
          </a:bodyPr>
          <a:lstStyle/>
          <a:p>
            <a:r>
              <a:rPr lang="zh-CN" altLang="en-US" dirty="0"/>
              <a:t>任务13-5</a:t>
            </a:r>
            <a:r>
              <a:rPr lang="en-US" altLang="zh-CN" dirty="0"/>
              <a:t>  </a:t>
            </a:r>
            <a:r>
              <a:rPr lang="zh-CN" altLang="en-US" dirty="0"/>
              <a:t>设置</a:t>
            </a:r>
            <a:r>
              <a:rPr lang="en-US" altLang="zh-CN" dirty="0" err="1"/>
              <a:t>vsftp</a:t>
            </a:r>
            <a:r>
              <a:rPr lang="zh-CN" altLang="en-US" dirty="0"/>
              <a:t>虚拟账号</a:t>
            </a:r>
            <a:endParaRPr lang="zh-CN" altLang="en-US" b="0" dirty="0"/>
          </a:p>
        </p:txBody>
      </p:sp>
      <p:sp>
        <p:nvSpPr>
          <p:cNvPr id="2" name="文本框 1"/>
          <p:cNvSpPr txBox="1"/>
          <p:nvPr/>
        </p:nvSpPr>
        <p:spPr>
          <a:xfrm>
            <a:off x="984793" y="1471587"/>
            <a:ext cx="9888772" cy="523938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7</a:t>
            </a:r>
            <a:r>
              <a:rPr lang="zh-CN" altLang="en-US" sz="2000" dirty="0">
                <a:solidFill>
                  <a:srgbClr val="4C6062"/>
                </a:solidFill>
                <a:latin typeface="微软雅黑" panose="020B0503020204020204" pitchFamily="34" charset="-122"/>
                <a:ea typeface="微软雅黑" panose="020B0503020204020204" pitchFamily="34" charset="-122"/>
              </a:rPr>
              <a:t>．补充服务器端</a:t>
            </a:r>
            <a:r>
              <a:rPr lang="en-US" altLang="zh-CN" sz="2000" dirty="0" err="1">
                <a:solidFill>
                  <a:srgbClr val="4C6062"/>
                </a:solidFill>
                <a:latin typeface="微软雅黑" panose="020B0503020204020204" pitchFamily="34" charset="-122"/>
                <a:ea typeface="微软雅黑" panose="020B0503020204020204" pitchFamily="34" charset="-122"/>
              </a:rPr>
              <a:t>vsftp</a:t>
            </a:r>
            <a:r>
              <a:rPr lang="zh-CN" altLang="en-US" sz="2000" dirty="0">
                <a:solidFill>
                  <a:srgbClr val="4C6062"/>
                </a:solidFill>
                <a:latin typeface="微软雅黑" panose="020B0503020204020204" pitchFamily="34" charset="-122"/>
                <a:ea typeface="微软雅黑" panose="020B0503020204020204" pitchFamily="34" charset="-122"/>
              </a:rPr>
              <a:t>的主被动模式配置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）主动模式配置 </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Port_enable=YES //</a:t>
            </a:r>
            <a:r>
              <a:rPr lang="zh-CN" altLang="en-US" sz="1600" dirty="0">
                <a:solidFill>
                  <a:srgbClr val="4C6062"/>
                </a:solidFill>
                <a:latin typeface="微软雅黑" panose="020B0503020204020204" pitchFamily="34" charset="-122"/>
                <a:ea typeface="微软雅黑" panose="020B0503020204020204" pitchFamily="34" charset="-122"/>
              </a:rPr>
              <a:t>开启主动模式</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Connect_from_port_20=YES //</a:t>
            </a:r>
            <a:r>
              <a:rPr lang="zh-CN" altLang="en-US" sz="1600" dirty="0">
                <a:solidFill>
                  <a:srgbClr val="4C6062"/>
                </a:solidFill>
                <a:latin typeface="微软雅黑" panose="020B0503020204020204" pitchFamily="34" charset="-122"/>
                <a:ea typeface="微软雅黑" panose="020B0503020204020204" pitchFamily="34" charset="-122"/>
              </a:rPr>
              <a:t>指定当主动模式开启时，是否启用默认的</a:t>
            </a:r>
            <a:r>
              <a:rPr lang="en-US" altLang="zh-CN" sz="1600" dirty="0">
                <a:solidFill>
                  <a:srgbClr val="4C6062"/>
                </a:solidFill>
                <a:latin typeface="微软雅黑" panose="020B0503020204020204" pitchFamily="34" charset="-122"/>
                <a:ea typeface="微软雅黑" panose="020B0503020204020204" pitchFamily="34" charset="-122"/>
              </a:rPr>
              <a:t>20</a:t>
            </a:r>
            <a:r>
              <a:rPr lang="zh-CN" altLang="en-US" sz="1600" dirty="0">
                <a:solidFill>
                  <a:srgbClr val="4C6062"/>
                </a:solidFill>
                <a:latin typeface="微软雅黑" panose="020B0503020204020204" pitchFamily="34" charset="-122"/>
                <a:ea typeface="微软雅黑" panose="020B0503020204020204" pitchFamily="34" charset="-122"/>
              </a:rPr>
              <a:t>端口监听</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err="1">
                <a:solidFill>
                  <a:srgbClr val="4C6062"/>
                </a:solidFill>
                <a:latin typeface="微软雅黑" panose="020B0503020204020204" pitchFamily="34" charset="-122"/>
                <a:ea typeface="微软雅黑" panose="020B0503020204020204" pitchFamily="34" charset="-122"/>
              </a:rPr>
              <a:t>Ftp_date_port</a:t>
            </a:r>
            <a:r>
              <a:rPr lang="en-US" altLang="zh-CN" sz="1600" dirty="0">
                <a:solidFill>
                  <a:srgbClr val="4C6062"/>
                </a:solidFill>
                <a:latin typeface="微软雅黑" panose="020B0503020204020204" pitchFamily="34" charset="-122"/>
                <a:ea typeface="微软雅黑" panose="020B0503020204020204" pitchFamily="34" charset="-122"/>
              </a:rPr>
              <a:t>=%</a:t>
            </a:r>
            <a:r>
              <a:rPr lang="en-US" altLang="zh-CN" sz="1600" dirty="0" err="1">
                <a:solidFill>
                  <a:srgbClr val="4C6062"/>
                </a:solidFill>
                <a:latin typeface="微软雅黑" panose="020B0503020204020204" pitchFamily="34" charset="-122"/>
                <a:ea typeface="微软雅黑" panose="020B0503020204020204" pitchFamily="34" charset="-122"/>
              </a:rPr>
              <a:t>portnumber</a:t>
            </a:r>
            <a:r>
              <a:rPr lang="en-US" altLang="zh-CN" sz="1600" dirty="0">
                <a:solidFill>
                  <a:srgbClr val="4C6062"/>
                </a:solidFill>
                <a:latin typeface="微软雅黑" panose="020B0503020204020204" pitchFamily="34" charset="-122"/>
                <a:ea typeface="微软雅黑" panose="020B0503020204020204" pitchFamily="34" charset="-122"/>
              </a:rPr>
              <a:t>% //</a:t>
            </a:r>
            <a:r>
              <a:rPr lang="zh-CN" altLang="en-US" sz="1600" dirty="0">
                <a:solidFill>
                  <a:srgbClr val="4C6062"/>
                </a:solidFill>
                <a:latin typeface="微软雅黑" panose="020B0503020204020204" pitchFamily="34" charset="-122"/>
                <a:ea typeface="微软雅黑" panose="020B0503020204020204" pitchFamily="34" charset="-122"/>
              </a:rPr>
              <a:t>上一选项使用</a:t>
            </a:r>
            <a:r>
              <a:rPr lang="en-US" altLang="zh-CN" sz="1600" dirty="0">
                <a:solidFill>
                  <a:srgbClr val="4C6062"/>
                </a:solidFill>
                <a:latin typeface="微软雅黑" panose="020B0503020204020204" pitchFamily="34" charset="-122"/>
                <a:ea typeface="微软雅黑" panose="020B0503020204020204" pitchFamily="34" charset="-122"/>
              </a:rPr>
              <a:t>NO</a:t>
            </a:r>
            <a:r>
              <a:rPr lang="zh-CN" altLang="en-US" sz="1600" dirty="0">
                <a:solidFill>
                  <a:srgbClr val="4C6062"/>
                </a:solidFill>
                <a:latin typeface="微软雅黑" panose="020B0503020204020204" pitchFamily="34" charset="-122"/>
                <a:ea typeface="微软雅黑" panose="020B0503020204020204" pitchFamily="34" charset="-122"/>
              </a:rPr>
              <a:t>参数时指定数据传输端口</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）被动模式配置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a:solidFill>
                  <a:srgbClr val="4C6062"/>
                </a:solidFill>
                <a:latin typeface="微软雅黑" panose="020B0503020204020204" pitchFamily="34" charset="-122"/>
                <a:ea typeface="微软雅黑" panose="020B0503020204020204" pitchFamily="34" charset="-122"/>
              </a:rPr>
              <a:t>connect_from_port_20=NO</a:t>
            </a:r>
            <a:endParaRPr lang="en-US" altLang="zh-CN"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err="1">
                <a:solidFill>
                  <a:srgbClr val="4C6062"/>
                </a:solidFill>
                <a:latin typeface="微软雅黑" panose="020B0503020204020204" pitchFamily="34" charset="-122"/>
                <a:ea typeface="微软雅黑" panose="020B0503020204020204" pitchFamily="34" charset="-122"/>
              </a:rPr>
              <a:t>PASV_enable</a:t>
            </a:r>
            <a:r>
              <a:rPr lang="en-US" altLang="zh-CN" sz="1600" dirty="0">
                <a:solidFill>
                  <a:srgbClr val="4C6062"/>
                </a:solidFill>
                <a:latin typeface="微软雅黑" panose="020B0503020204020204" pitchFamily="34" charset="-122"/>
                <a:ea typeface="微软雅黑" panose="020B0503020204020204" pitchFamily="34" charset="-122"/>
              </a:rPr>
              <a:t>=YES //</a:t>
            </a:r>
            <a:r>
              <a:rPr lang="zh-CN" altLang="en-US" sz="1600" dirty="0">
                <a:solidFill>
                  <a:srgbClr val="4C6062"/>
                </a:solidFill>
                <a:latin typeface="微软雅黑" panose="020B0503020204020204" pitchFamily="34" charset="-122"/>
                <a:ea typeface="微软雅黑" panose="020B0503020204020204" pitchFamily="34" charset="-122"/>
              </a:rPr>
              <a:t>开启被动模式</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err="1">
                <a:solidFill>
                  <a:srgbClr val="4C6062"/>
                </a:solidFill>
                <a:latin typeface="微软雅黑" panose="020B0503020204020204" pitchFamily="34" charset="-122"/>
                <a:ea typeface="微软雅黑" panose="020B0503020204020204" pitchFamily="34" charset="-122"/>
              </a:rPr>
              <a:t>PASV_min_port</a:t>
            </a:r>
            <a:r>
              <a:rPr lang="en-US" altLang="zh-CN" sz="1600" dirty="0">
                <a:solidFill>
                  <a:srgbClr val="4C6062"/>
                </a:solidFill>
                <a:latin typeface="微软雅黑" panose="020B0503020204020204" pitchFamily="34" charset="-122"/>
                <a:ea typeface="微软雅黑" panose="020B0503020204020204" pitchFamily="34" charset="-122"/>
              </a:rPr>
              <a:t>=%number% //</a:t>
            </a:r>
            <a:r>
              <a:rPr lang="zh-CN" altLang="en-US" sz="1600" dirty="0">
                <a:solidFill>
                  <a:srgbClr val="4C6062"/>
                </a:solidFill>
                <a:latin typeface="微软雅黑" panose="020B0503020204020204" pitchFamily="34" charset="-122"/>
                <a:ea typeface="微软雅黑" panose="020B0503020204020204" pitchFamily="34" charset="-122"/>
              </a:rPr>
              <a:t>被动模式最低端口</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1600" dirty="0" err="1">
                <a:solidFill>
                  <a:srgbClr val="4C6062"/>
                </a:solidFill>
                <a:latin typeface="微软雅黑" panose="020B0503020204020204" pitchFamily="34" charset="-122"/>
                <a:ea typeface="微软雅黑" panose="020B0503020204020204" pitchFamily="34" charset="-122"/>
              </a:rPr>
              <a:t>PASV_max_port</a:t>
            </a:r>
            <a:r>
              <a:rPr lang="en-US" altLang="zh-CN" sz="1600" dirty="0">
                <a:solidFill>
                  <a:srgbClr val="4C6062"/>
                </a:solidFill>
                <a:latin typeface="微软雅黑" panose="020B0503020204020204" pitchFamily="34" charset="-122"/>
                <a:ea typeface="微软雅黑" panose="020B0503020204020204" pitchFamily="34" charset="-122"/>
              </a:rPr>
              <a:t>=%number% //</a:t>
            </a:r>
            <a:r>
              <a:rPr lang="zh-CN" altLang="en-US" sz="1600" dirty="0">
                <a:solidFill>
                  <a:srgbClr val="4C6062"/>
                </a:solidFill>
                <a:latin typeface="微软雅黑" panose="020B0503020204020204" pitchFamily="34" charset="-122"/>
                <a:ea typeface="微软雅黑" panose="020B0503020204020204" pitchFamily="34" charset="-122"/>
              </a:rPr>
              <a:t>被动模式最高端口</a:t>
            </a:r>
            <a:endParaRPr lang="zh-CN" altLang="en-US" sz="16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4466114"/>
            <a:ext cx="10104989" cy="1737023"/>
          </a:xfrm>
          <a:prstGeom prst="rect">
            <a:avLst/>
          </a:prstGeom>
        </p:spPr>
      </p:pic>
      <p:pic>
        <p:nvPicPr>
          <p:cNvPr id="8" name="图片 7"/>
          <p:cNvPicPr>
            <a:picLocks noChangeAspect="1"/>
          </p:cNvPicPr>
          <p:nvPr/>
        </p:nvPicPr>
        <p:blipFill>
          <a:blip r:embed="rId1"/>
          <a:stretch>
            <a:fillRect/>
          </a:stretch>
        </p:blipFill>
        <p:spPr>
          <a:xfrm>
            <a:off x="917575" y="2591594"/>
            <a:ext cx="10104989" cy="1366687"/>
          </a:xfrm>
          <a:prstGeom prst="rect">
            <a:avLst/>
          </a:prstGeom>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FTP</a:t>
            </a:r>
            <a:r>
              <a:rPr lang="zh-CN" altLang="en-US" dirty="0"/>
              <a:t>的工作原理</a:t>
            </a:r>
            <a:endParaRPr lang="zh-CN" altLang="en-US" dirty="0"/>
          </a:p>
        </p:txBody>
      </p:sp>
      <p:sp>
        <p:nvSpPr>
          <p:cNvPr id="2" name="文本框 1"/>
          <p:cNvSpPr txBox="1"/>
          <p:nvPr/>
        </p:nvSpPr>
        <p:spPr>
          <a:xfrm>
            <a:off x="688814" y="1570517"/>
            <a:ext cx="6400961" cy="3731278"/>
          </a:xfrm>
          <a:prstGeom prst="rect">
            <a:avLst/>
          </a:prstGeom>
          <a:noFill/>
        </p:spPr>
        <p:txBody>
          <a:bodyPr wrap="square" rtlCol="0" anchor="t">
            <a:spAutoFit/>
          </a:bodyPr>
          <a:lstStyle/>
          <a:p>
            <a:pPr marL="342900"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大大简化了文件传输的复杂性，它能够使文件通过网络从一台主机传送到另外一台计算机上却不受计算机和操作系统类型的限制。</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服务的具体工作过程如图所示。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）客户端向服务器发出连接请求，同时客户端系统动态地打开一个大于</a:t>
            </a:r>
            <a:r>
              <a:rPr lang="en-US" altLang="zh-CN" sz="2000" dirty="0">
                <a:solidFill>
                  <a:srgbClr val="4C6062"/>
                </a:solidFill>
                <a:latin typeface="微软雅黑" panose="020B0503020204020204" pitchFamily="34" charset="-122"/>
                <a:ea typeface="微软雅黑" panose="020B0503020204020204" pitchFamily="34" charset="-122"/>
              </a:rPr>
              <a:t>1024</a:t>
            </a:r>
            <a:r>
              <a:rPr lang="zh-CN" altLang="en-US" sz="2000" dirty="0">
                <a:solidFill>
                  <a:srgbClr val="4C6062"/>
                </a:solidFill>
                <a:latin typeface="微软雅黑" panose="020B0503020204020204" pitchFamily="34" charset="-122"/>
                <a:ea typeface="微软雅黑" panose="020B0503020204020204" pitchFamily="34" charset="-122"/>
              </a:rPr>
              <a:t>的端口等候服务器连接（如</a:t>
            </a:r>
            <a:r>
              <a:rPr lang="en-US" altLang="zh-CN" sz="2000" dirty="0">
                <a:solidFill>
                  <a:srgbClr val="4C6062"/>
                </a:solidFill>
                <a:latin typeface="微软雅黑" panose="020B0503020204020204" pitchFamily="34" charset="-122"/>
                <a:ea typeface="微软雅黑" panose="020B0503020204020204" pitchFamily="34" charset="-122"/>
              </a:rPr>
              <a:t>1031</a:t>
            </a:r>
            <a:r>
              <a:rPr lang="zh-CN" altLang="en-US" sz="2000" dirty="0">
                <a:solidFill>
                  <a:srgbClr val="4C6062"/>
                </a:solidFill>
                <a:latin typeface="微软雅黑" panose="020B0503020204020204" pitchFamily="34" charset="-122"/>
                <a:ea typeface="微软雅黑" panose="020B0503020204020204" pitchFamily="34" charset="-122"/>
              </a:rPr>
              <a:t>端口）。</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10" name="图片 9"/>
          <p:cNvPicPr>
            <a:picLocks noChangeAspect="1"/>
          </p:cNvPicPr>
          <p:nvPr/>
        </p:nvPicPr>
        <p:blipFill>
          <a:blip r:embed="rId1"/>
          <a:stretch>
            <a:fillRect/>
          </a:stretch>
        </p:blipFill>
        <p:spPr>
          <a:xfrm flipV="1">
            <a:off x="7470774" y="1707042"/>
            <a:ext cx="3642795" cy="4571203"/>
          </a:xfrm>
          <a:prstGeom prst="rect">
            <a:avLst/>
          </a:prstGeom>
        </p:spPr>
      </p:pic>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5575" y="2323680"/>
            <a:ext cx="3048000" cy="366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3808222"/>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企业为了宣传最新的产品信息，计划搭建</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服务器，为客户提供相关文档的下载。对所有互联网用户开放共享目录，允许下载产品信息，禁止上传。企业的合作单位能够使用</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服务器进行上传和下载，但不可删除数据，并且为保证服务器的稳定性，需要进行适当优化设置。</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根据企业的需求，对不同用户进行不同的权限限制，</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需要实现用户的审核。因为考虑服务器的安全性，所以关闭实体账户登录，使用虚拟账户验证机制，并对不同虚拟账户设置不同的权限。为了保证服务器的性能，还需要根据用户的等级限制客户端的连接数以及下载速度。在</a:t>
            </a:r>
            <a:r>
              <a:rPr lang="en-US" altLang="zh-CN" sz="2000" dirty="0">
                <a:solidFill>
                  <a:srgbClr val="4C6062"/>
                </a:solidFill>
                <a:latin typeface="微软雅黑" panose="020B0503020204020204" pitchFamily="34" charset="-122"/>
                <a:ea typeface="微软雅黑" panose="020B0503020204020204" pitchFamily="34" charset="-122"/>
              </a:rPr>
              <a:t>Server01</a:t>
            </a:r>
            <a:r>
              <a:rPr lang="zh-CN" altLang="en-US" sz="2000" dirty="0">
                <a:solidFill>
                  <a:srgbClr val="4C6062"/>
                </a:solidFill>
                <a:latin typeface="微软雅黑" panose="020B0503020204020204" pitchFamily="34" charset="-122"/>
                <a:ea typeface="微软雅黑" panose="020B0503020204020204" pitchFamily="34" charset="-122"/>
              </a:rPr>
              <a:t>上配置服务器，在</a:t>
            </a:r>
            <a:r>
              <a:rPr lang="en-US" altLang="zh-CN" sz="2000" dirty="0">
                <a:solidFill>
                  <a:srgbClr val="4C6062"/>
                </a:solidFill>
                <a:latin typeface="微软雅黑" panose="020B0503020204020204" pitchFamily="34" charset="-122"/>
                <a:ea typeface="微软雅黑" panose="020B0503020204020204" pitchFamily="34" charset="-122"/>
              </a:rPr>
              <a:t>Client1</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a:solidFill>
                  <a:srgbClr val="4C6062"/>
                </a:solidFill>
                <a:latin typeface="微软雅黑" panose="020B0503020204020204" pitchFamily="34" charset="-122"/>
                <a:ea typeface="微软雅黑" panose="020B0503020204020204" pitchFamily="34" charset="-122"/>
              </a:rPr>
              <a:t>Client3</a:t>
            </a:r>
            <a:r>
              <a:rPr lang="zh-CN" altLang="en-US" sz="2000" dirty="0">
                <a:solidFill>
                  <a:srgbClr val="4C6062"/>
                </a:solidFill>
                <a:latin typeface="微软雅黑" panose="020B0503020204020204" pitchFamily="34" charset="-122"/>
                <a:ea typeface="微软雅黑" panose="020B0503020204020204" pitchFamily="34" charset="-122"/>
              </a:rPr>
              <a:t>上测试。</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509370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．创建用户数据库文件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首先建立数据库文件</a:t>
            </a:r>
            <a:r>
              <a:rPr lang="en-US" altLang="zh-CN" sz="2000" dirty="0" err="1">
                <a:solidFill>
                  <a:srgbClr val="4C6062"/>
                </a:solidFill>
                <a:latin typeface="微软雅黑" panose="020B0503020204020204" pitchFamily="34" charset="-122"/>
                <a:ea typeface="微软雅黑" panose="020B0503020204020204" pitchFamily="34" charset="-122"/>
              </a:rPr>
              <a:t>ftptestuser.pag</a:t>
            </a:r>
            <a:r>
              <a:rPr lang="zh-CN" altLang="en-US" sz="2000" dirty="0">
                <a:solidFill>
                  <a:srgbClr val="4C6062"/>
                </a:solidFill>
                <a:latin typeface="微软雅黑" panose="020B0503020204020204" pitchFamily="34" charset="-122"/>
                <a:ea typeface="微软雅黑" panose="020B0503020204020204" pitchFamily="34" charset="-122"/>
              </a:rPr>
              <a:t>，添加</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个虚拟账户，公共账户</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zh-CN" altLang="en-US" sz="2000" dirty="0">
                <a:solidFill>
                  <a:srgbClr val="4C6062"/>
                </a:solidFill>
                <a:latin typeface="微软雅黑" panose="020B0503020204020204" pitchFamily="34" charset="-122"/>
                <a:ea typeface="微软雅黑" panose="020B0503020204020204" pitchFamily="34" charset="-122"/>
              </a:rPr>
              <a:t>、客户账户</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zh-CN" altLang="en-US" sz="2000" dirty="0">
                <a:solidFill>
                  <a:srgbClr val="4C6062"/>
                </a:solidFill>
                <a:latin typeface="微软雅黑" panose="020B0503020204020204" pitchFamily="34" charset="-122"/>
                <a:ea typeface="微软雅黑" panose="020B0503020204020204" pitchFamily="34" charset="-122"/>
              </a:rPr>
              <a:t>，如下所示。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使用</a:t>
            </a: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zh-CN" altLang="en-US" sz="2000" dirty="0">
                <a:solidFill>
                  <a:srgbClr val="4C6062"/>
                </a:solidFill>
                <a:latin typeface="微软雅黑" panose="020B0503020204020204" pitchFamily="34" charset="-122"/>
                <a:ea typeface="微软雅黑" panose="020B0503020204020204" pitchFamily="34" charset="-122"/>
              </a:rPr>
              <a:t>工具创建数据库。</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ftptestuser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 -n		//</a:t>
            </a:r>
            <a:r>
              <a:rPr lang="zh-CN" altLang="en-US" sz="2000" dirty="0">
                <a:solidFill>
                  <a:srgbClr val="4C6062"/>
                </a:solidFill>
                <a:latin typeface="微软雅黑" panose="020B0503020204020204" pitchFamily="34" charset="-122"/>
                <a:ea typeface="微软雅黑" panose="020B0503020204020204" pitchFamily="34" charset="-122"/>
              </a:rPr>
              <a:t>创建一个数据库</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Welcome to the </a:t>
            </a:r>
            <a:r>
              <a:rPr lang="en-US" altLang="zh-CN" sz="2000" dirty="0" err="1">
                <a:solidFill>
                  <a:srgbClr val="4C6062"/>
                </a:solidFill>
                <a:latin typeface="微软雅黑" panose="020B0503020204020204" pitchFamily="34" charset="-122"/>
                <a:ea typeface="微软雅黑" panose="020B0503020204020204" pitchFamily="34" charset="-122"/>
              </a:rPr>
              <a:t>gdbm</a:t>
            </a:r>
            <a:r>
              <a:rPr lang="en-US" altLang="zh-CN" sz="2000" dirty="0">
                <a:solidFill>
                  <a:srgbClr val="4C6062"/>
                </a:solidFill>
                <a:latin typeface="微软雅黑" panose="020B0503020204020204" pitchFamily="34" charset="-122"/>
                <a:ea typeface="微软雅黑" panose="020B0503020204020204" pitchFamily="34" charset="-122"/>
              </a:rPr>
              <a:t> tool.  Type ? for help.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open /</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ftptestuser.pag</a:t>
            </a:r>
            <a:r>
              <a:rPr lang="en-US" altLang="zh-CN" sz="2000" dirty="0">
                <a:solidFill>
                  <a:srgbClr val="4C6062"/>
                </a:solidFill>
                <a:latin typeface="微软雅黑" panose="020B0503020204020204" pitchFamily="34" charset="-122"/>
                <a:ea typeface="微软雅黑" panose="020B0503020204020204" pitchFamily="34" charset="-122"/>
              </a:rPr>
              <a:t>	//</a:t>
            </a:r>
            <a:r>
              <a:rPr lang="zh-CN" altLang="en-US" sz="2000" dirty="0">
                <a:solidFill>
                  <a:srgbClr val="4C6062"/>
                </a:solidFill>
                <a:latin typeface="微软雅黑" panose="020B0503020204020204" pitchFamily="34" charset="-122"/>
                <a:ea typeface="微软雅黑" panose="020B0503020204020204" pitchFamily="34" charset="-122"/>
              </a:rPr>
              <a:t>打开数据库文件</a:t>
            </a:r>
            <a:r>
              <a:rPr lang="en-US" altLang="zh-CN" sz="2000" dirty="0" err="1">
                <a:solidFill>
                  <a:srgbClr val="4C6062"/>
                </a:solidFill>
                <a:latin typeface="微软雅黑" panose="020B0503020204020204" pitchFamily="34" charset="-122"/>
                <a:ea typeface="微软雅黑" panose="020B0503020204020204" pitchFamily="34" charset="-122"/>
              </a:rPr>
              <a:t>ftptestuser.pag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store </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 12345678		//</a:t>
            </a:r>
            <a:r>
              <a:rPr lang="zh-CN" altLang="en-US" sz="2000" dirty="0">
                <a:solidFill>
                  <a:srgbClr val="4C6062"/>
                </a:solidFill>
                <a:latin typeface="微软雅黑" panose="020B0503020204020204" pitchFamily="34" charset="-122"/>
                <a:ea typeface="微软雅黑" panose="020B0503020204020204" pitchFamily="34" charset="-122"/>
              </a:rPr>
              <a:t>存储虚拟账户和密码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store </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en-US" altLang="zh-CN" sz="2000" dirty="0">
                <a:solidFill>
                  <a:srgbClr val="4C6062"/>
                </a:solidFill>
                <a:latin typeface="微软雅黑" panose="020B0503020204020204" pitchFamily="34" charset="-122"/>
                <a:ea typeface="微软雅黑" panose="020B0503020204020204" pitchFamily="34" charset="-122"/>
              </a:rPr>
              <a:t> 12345678</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gdbmtool</a:t>
            </a:r>
            <a:r>
              <a:rPr lang="en-US" altLang="zh-CN" sz="2000" dirty="0">
                <a:solidFill>
                  <a:srgbClr val="4C6062"/>
                </a:solidFill>
                <a:latin typeface="微软雅黑" panose="020B0503020204020204" pitchFamily="34" charset="-122"/>
                <a:ea typeface="微软雅黑" panose="020B0503020204020204" pitchFamily="34" charset="-122"/>
              </a:rPr>
              <a:t>&gt; quit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05992"/>
            <a:ext cx="10104989" cy="3059296"/>
          </a:xfrm>
          <a:prstGeom prst="rect">
            <a:avLst/>
          </a:prstGeom>
        </p:spPr>
      </p:pic>
    </p:spTree>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）修改数据库文件访问权限。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为了保证数据库文件的安全，需要修改该文件的访问权限，如下所示。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700 /</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ftptestuser.pag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ll</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ftptestuser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总用量 </a:t>
            </a:r>
            <a:r>
              <a:rPr lang="en-US" altLang="zh-CN" sz="2000" dirty="0">
                <a:solidFill>
                  <a:srgbClr val="4C6062"/>
                </a:solidFill>
                <a:latin typeface="微软雅黑" panose="020B0503020204020204" pitchFamily="34" charset="-122"/>
                <a:ea typeface="微软雅黑" panose="020B0503020204020204" pitchFamily="34" charset="-122"/>
              </a:rPr>
              <a:t>16K</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rwx</a:t>
            </a:r>
            <a:r>
              <a:rPr lang="en-US" altLang="zh-CN" sz="2000" dirty="0">
                <a:solidFill>
                  <a:srgbClr val="4C6062"/>
                </a:solidFill>
                <a:latin typeface="微软雅黑" panose="020B0503020204020204" pitchFamily="34" charset="-122"/>
                <a:ea typeface="微软雅黑" panose="020B0503020204020204" pitchFamily="34" charset="-122"/>
              </a:rPr>
              <a:t>------ 1 root </a:t>
            </a:r>
            <a:r>
              <a:rPr lang="en-US" altLang="zh-CN" sz="2000" dirty="0" err="1">
                <a:solidFill>
                  <a:srgbClr val="4C6062"/>
                </a:solidFill>
                <a:latin typeface="微软雅黑" panose="020B0503020204020204" pitchFamily="34" charset="-122"/>
                <a:ea typeface="微软雅黑" panose="020B0503020204020204" pitchFamily="34" charset="-122"/>
              </a:rPr>
              <a:t>root</a:t>
            </a:r>
            <a:r>
              <a:rPr lang="en-US" altLang="zh-CN" sz="2000" dirty="0">
                <a:solidFill>
                  <a:srgbClr val="4C6062"/>
                </a:solidFill>
                <a:latin typeface="微软雅黑" panose="020B0503020204020204" pitchFamily="34" charset="-122"/>
                <a:ea typeface="微软雅黑" panose="020B0503020204020204" pitchFamily="34" charset="-122"/>
              </a:rPr>
              <a:t> 16K  5</a:t>
            </a:r>
            <a:r>
              <a:rPr lang="zh-CN" altLang="en-US" sz="2000" dirty="0">
                <a:solidFill>
                  <a:srgbClr val="4C6062"/>
                </a:solidFill>
                <a:latin typeface="微软雅黑" panose="020B0503020204020204" pitchFamily="34" charset="-122"/>
                <a:ea typeface="微软雅黑" panose="020B0503020204020204" pitchFamily="34" charset="-122"/>
              </a:rPr>
              <a:t>月 </a:t>
            </a:r>
            <a:r>
              <a:rPr lang="en-US" altLang="zh-CN" sz="2000" dirty="0">
                <a:solidFill>
                  <a:srgbClr val="4C6062"/>
                </a:solidFill>
                <a:latin typeface="微软雅黑" panose="020B0503020204020204" pitchFamily="34" charset="-122"/>
                <a:ea typeface="微软雅黑" panose="020B0503020204020204" pitchFamily="34" charset="-122"/>
              </a:rPr>
              <a:t>31 18:55 </a:t>
            </a:r>
            <a:r>
              <a:rPr lang="en-US" altLang="zh-CN" sz="2000" dirty="0" err="1">
                <a:solidFill>
                  <a:srgbClr val="4C6062"/>
                </a:solidFill>
                <a:latin typeface="微软雅黑" panose="020B0503020204020204" pitchFamily="34" charset="-122"/>
                <a:ea typeface="微软雅黑" panose="020B0503020204020204" pitchFamily="34" charset="-122"/>
              </a:rPr>
              <a:t>ftptestuser.pag</a:t>
            </a:r>
            <a:r>
              <a:rPr lang="en-US" altLang="zh-CN" sz="2000" dirty="0">
                <a:solidFill>
                  <a:srgbClr val="4C6062"/>
                </a:solidFill>
                <a:latin typeface="微软雅黑" panose="020B0503020204020204" pitchFamily="34" charset="-122"/>
                <a:ea typeface="微软雅黑" panose="020B0503020204020204" pitchFamily="34" charset="-122"/>
              </a:rPr>
              <a:t>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591594"/>
            <a:ext cx="10104989" cy="2148861"/>
          </a:xfrm>
          <a:prstGeom prst="rect">
            <a:avLst/>
          </a:prstGeom>
        </p:spPr>
      </p:pic>
    </p:spTree>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319266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．配置</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对应的</a:t>
            </a:r>
            <a:r>
              <a:rPr lang="en-US" altLang="zh-CN" sz="2000" dirty="0">
                <a:solidFill>
                  <a:srgbClr val="4C6062"/>
                </a:solidFill>
                <a:latin typeface="微软雅黑" panose="020B0503020204020204" pitchFamily="34" charset="-122"/>
                <a:ea typeface="微软雅黑" panose="020B0503020204020204" pitchFamily="34" charset="-122"/>
              </a:rPr>
              <a:t>PAM</a:t>
            </a:r>
            <a:r>
              <a:rPr lang="zh-CN" altLang="en-US" sz="2000" dirty="0">
                <a:solidFill>
                  <a:srgbClr val="4C6062"/>
                </a:solidFill>
                <a:latin typeface="微软雅黑" panose="020B0503020204020204" pitchFamily="34" charset="-122"/>
                <a:ea typeface="微软雅黑" panose="020B0503020204020204" pitchFamily="34" charset="-122"/>
              </a:rPr>
              <a:t>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pam.d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auth      required          pam_userdb.so    </a:t>
            </a:r>
            <a:r>
              <a:rPr lang="en-US" altLang="zh-CN" sz="2000" dirty="0" err="1">
                <a:solidFill>
                  <a:srgbClr val="4C6062"/>
                </a:solidFill>
                <a:latin typeface="微软雅黑" panose="020B0503020204020204" pitchFamily="34" charset="-122"/>
                <a:ea typeface="微软雅黑" panose="020B0503020204020204" pitchFamily="34" charset="-122"/>
              </a:rPr>
              <a:t>db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account   required          pam_userdb.so    </a:t>
            </a:r>
            <a:r>
              <a:rPr lang="en-US" altLang="zh-CN" sz="2000" dirty="0" err="1">
                <a:solidFill>
                  <a:srgbClr val="4C6062"/>
                </a:solidFill>
                <a:latin typeface="微软雅黑" panose="020B0503020204020204" pitchFamily="34" charset="-122"/>
                <a:ea typeface="微软雅黑" panose="020B0503020204020204" pitchFamily="34" charset="-122"/>
              </a:rPr>
              <a:t>db</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591594"/>
            <a:ext cx="10104989" cy="2148861"/>
          </a:xfrm>
          <a:prstGeom prst="rect">
            <a:avLst/>
          </a:prstGeom>
        </p:spPr>
      </p:pic>
    </p:spTree>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219994"/>
            <a:ext cx="9888772" cy="627043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．创建虚拟账户对应系统账户</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公共账户</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zh-CN" altLang="en-US" sz="2000" dirty="0">
                <a:solidFill>
                  <a:srgbClr val="4C6062"/>
                </a:solidFill>
                <a:latin typeface="微软雅黑" panose="020B0503020204020204" pitchFamily="34" charset="-122"/>
                <a:ea typeface="微软雅黑" panose="020B0503020204020204" pitchFamily="34" charset="-122"/>
              </a:rPr>
              <a:t>对应系统账户</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zh-CN" altLang="en-US" sz="2000" dirty="0">
                <a:solidFill>
                  <a:srgbClr val="4C6062"/>
                </a:solidFill>
                <a:latin typeface="微软雅黑" panose="020B0503020204020204" pitchFamily="34" charset="-122"/>
                <a:ea typeface="微软雅黑" panose="020B0503020204020204" pitchFamily="34" charset="-122"/>
              </a:rPr>
              <a:t>，并指定其主目录为</a:t>
            </a:r>
            <a:r>
              <a:rPr lang="en-US" altLang="zh-CN" sz="2000" dirty="0">
                <a:solidFill>
                  <a:srgbClr val="4C6062"/>
                </a:solidFill>
                <a:latin typeface="微软雅黑" panose="020B0503020204020204" pitchFamily="34" charset="-122"/>
                <a:ea typeface="微软雅黑" panose="020B0503020204020204" pitchFamily="34" charset="-122"/>
              </a:rPr>
              <a:t>/var/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a:t>
            </a:r>
            <a:r>
              <a:rPr lang="zh-CN" altLang="en-US" sz="2000" dirty="0">
                <a:solidFill>
                  <a:srgbClr val="4C6062"/>
                </a:solidFill>
                <a:latin typeface="微软雅黑" panose="020B0503020204020204" pitchFamily="34" charset="-122"/>
                <a:ea typeface="微软雅黑" panose="020B0503020204020204" pitchFamily="34" charset="-122"/>
              </a:rPr>
              <a:t>，而客户账户</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zh-CN" altLang="en-US" sz="2000" dirty="0">
                <a:solidFill>
                  <a:srgbClr val="4C6062"/>
                </a:solidFill>
                <a:latin typeface="微软雅黑" panose="020B0503020204020204" pitchFamily="34" charset="-122"/>
                <a:ea typeface="微软雅黑" panose="020B0503020204020204" pitchFamily="34" charset="-122"/>
              </a:rPr>
              <a:t>对应系统账户</a:t>
            </a:r>
            <a:r>
              <a:rPr lang="en-US" altLang="zh-CN" sz="2000" dirty="0" err="1">
                <a:solidFill>
                  <a:srgbClr val="4C6062"/>
                </a:solidFill>
                <a:latin typeface="微软雅黑" panose="020B0503020204020204" pitchFamily="34" charset="-122"/>
                <a:ea typeface="微软雅黑" panose="020B0503020204020204" pitchFamily="34" charset="-122"/>
              </a:rPr>
              <a:t>ftpvip</a:t>
            </a:r>
            <a:r>
              <a:rPr lang="zh-CN" altLang="en-US" sz="2000" dirty="0">
                <a:solidFill>
                  <a:srgbClr val="4C6062"/>
                </a:solidFill>
                <a:latin typeface="微软雅黑" panose="020B0503020204020204" pitchFamily="34" charset="-122"/>
                <a:ea typeface="微软雅黑" panose="020B0503020204020204" pitchFamily="34" charset="-122"/>
              </a:rPr>
              <a:t>，指定主目录为</a:t>
            </a:r>
            <a:r>
              <a:rPr lang="en-US" altLang="zh-CN" sz="2000" dirty="0">
                <a:solidFill>
                  <a:srgbClr val="4C6062"/>
                </a:solidFill>
                <a:latin typeface="微软雅黑" panose="020B0503020204020204" pitchFamily="34" charset="-122"/>
                <a:ea typeface="微软雅黑" panose="020B0503020204020204" pitchFamily="34" charset="-122"/>
              </a:rPr>
              <a:t>/var/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-d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  </a:t>
            </a:r>
            <a:r>
              <a:rPr lang="en-US" altLang="zh-CN" sz="2000" dirty="0" err="1">
                <a:solidFill>
                  <a:srgbClr val="4C6062"/>
                </a:solidFill>
                <a:latin typeface="微软雅黑" panose="020B0503020204020204" pitchFamily="34" charset="-122"/>
                <a:ea typeface="微软雅黑" panose="020B0503020204020204" pitchFamily="34" charset="-122"/>
              </a:rPr>
              <a:t>ftptestuser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chown</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ftptestuser:ftptestuser</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o=r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useradd</a:t>
            </a:r>
            <a:r>
              <a:rPr lang="en-US" altLang="zh-CN" sz="2000" dirty="0">
                <a:solidFill>
                  <a:srgbClr val="4C6062"/>
                </a:solidFill>
                <a:latin typeface="微软雅黑" panose="020B0503020204020204" pitchFamily="34" charset="-122"/>
                <a:ea typeface="微软雅黑" panose="020B0503020204020204" pitchFamily="34" charset="-122"/>
              </a:rPr>
              <a:t>  -d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ftpvip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chown</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ftpvip:ftpvip</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chmod</a:t>
            </a:r>
            <a:r>
              <a:rPr lang="en-US" altLang="zh-CN" sz="2000" dirty="0">
                <a:solidFill>
                  <a:srgbClr val="4C6062"/>
                </a:solidFill>
                <a:latin typeface="微软雅黑" panose="020B0503020204020204" pitchFamily="34" charset="-122"/>
                <a:ea typeface="微软雅黑" panose="020B0503020204020204" pitchFamily="34" charset="-122"/>
              </a:rPr>
              <a:t>  o=</a:t>
            </a:r>
            <a:r>
              <a:rPr lang="en-US" altLang="zh-CN" sz="2000" dirty="0" err="1">
                <a:solidFill>
                  <a:srgbClr val="4C6062"/>
                </a:solidFill>
                <a:latin typeface="微软雅黑" panose="020B0503020204020204" pitchFamily="34" charset="-122"/>
                <a:ea typeface="微软雅黑" panose="020B0503020204020204" pitchFamily="34" charset="-122"/>
              </a:rPr>
              <a:t>rw</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en-US" altLang="zh-CN" sz="2000" dirty="0">
                <a:solidFill>
                  <a:srgbClr val="4C6062"/>
                </a:solidFill>
                <a:latin typeface="微软雅黑" panose="020B0503020204020204" pitchFamily="34" charset="-122"/>
                <a:ea typeface="微软雅黑" panose="020B0503020204020204" pitchFamily="34" charset="-122"/>
              </a:rPr>
              <a:t>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a:t>
            </a:r>
            <a:r>
              <a:rPr lang="en-US" altLang="zh-CN" sz="2000" dirty="0" err="1">
                <a:solidFill>
                  <a:srgbClr val="4C6062"/>
                </a:solidFill>
                <a:latin typeface="微软雅黑" panose="020B0503020204020204" pitchFamily="34" charset="-122"/>
                <a:ea typeface="微软雅黑" panose="020B0503020204020204" pitchFamily="34" charset="-122"/>
              </a:rPr>
              <a:t>testdir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/share/</a:t>
            </a:r>
            <a:r>
              <a:rPr lang="en-US" altLang="zh-CN" sz="2000" dirty="0" err="1">
                <a:solidFill>
                  <a:srgbClr val="4C6062"/>
                </a:solidFill>
                <a:latin typeface="微软雅黑" panose="020B0503020204020204" pitchFamily="34" charset="-122"/>
                <a:ea typeface="微软雅黑" panose="020B0503020204020204" pitchFamily="34" charset="-122"/>
              </a:rPr>
              <a:t>testfile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vipdir</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touch  /var/</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vipfile</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2759236"/>
            <a:ext cx="10104989" cy="4100351"/>
          </a:xfrm>
          <a:prstGeom prst="rect">
            <a:avLst/>
          </a:prstGeom>
        </p:spPr>
      </p:pic>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5270161"/>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．建立配置文件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配置主配置文件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，将原有数据都注释，添加虚拟账户的共同设置，并添加</a:t>
            </a:r>
            <a:r>
              <a:rPr lang="en-US" altLang="zh-CN" sz="2000" dirty="0" err="1">
                <a:solidFill>
                  <a:srgbClr val="4C6062"/>
                </a:solidFill>
                <a:latin typeface="微软雅黑" panose="020B0503020204020204" pitchFamily="34" charset="-122"/>
                <a:ea typeface="微软雅黑" panose="020B0503020204020204" pitchFamily="34" charset="-122"/>
              </a:rPr>
              <a:t>user_config_dir</a:t>
            </a:r>
            <a:r>
              <a:rPr lang="zh-CN" altLang="en-US" sz="2000" dirty="0">
                <a:solidFill>
                  <a:srgbClr val="4C6062"/>
                </a:solidFill>
                <a:latin typeface="微软雅黑" panose="020B0503020204020204" pitchFamily="34" charset="-122"/>
                <a:ea typeface="微软雅黑" panose="020B0503020204020204" pitchFamily="34" charset="-122"/>
              </a:rPr>
              <a:t>字段，定义虚拟账户的配置文件目录，如下所示。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anonymous_enable</a:t>
            </a:r>
            <a:r>
              <a:rPr lang="en-US" altLang="zh-CN" sz="2000" dirty="0">
                <a:solidFill>
                  <a:srgbClr val="4C6062"/>
                </a:solidFill>
                <a:latin typeface="微软雅黑" panose="020B0503020204020204" pitchFamily="34" charset="-122"/>
                <a:ea typeface="微软雅黑" panose="020B0503020204020204" pitchFamily="34" charset="-122"/>
              </a:rPr>
              <a:t>=NO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anon_upload_enable</a:t>
            </a:r>
            <a:r>
              <a:rPr lang="en-US" altLang="zh-CN" sz="2000" dirty="0">
                <a:solidFill>
                  <a:srgbClr val="4C6062"/>
                </a:solidFill>
                <a:latin typeface="微软雅黑" panose="020B0503020204020204" pitchFamily="34" charset="-122"/>
                <a:ea typeface="微软雅黑" panose="020B0503020204020204" pitchFamily="34" charset="-122"/>
              </a:rPr>
              <a:t>=NO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anon_mkdir_write_enable</a:t>
            </a:r>
            <a:r>
              <a:rPr lang="en-US" altLang="zh-CN" sz="2000" dirty="0">
                <a:solidFill>
                  <a:srgbClr val="4C6062"/>
                </a:solidFill>
                <a:latin typeface="微软雅黑" panose="020B0503020204020204" pitchFamily="34" charset="-122"/>
                <a:ea typeface="微软雅黑" panose="020B0503020204020204" pitchFamily="34" charset="-122"/>
              </a:rPr>
              <a:t>=NO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anon_other_write_enable</a:t>
            </a:r>
            <a:r>
              <a:rPr lang="en-US" altLang="zh-CN" sz="2000" dirty="0">
                <a:solidFill>
                  <a:srgbClr val="4C6062"/>
                </a:solidFill>
                <a:latin typeface="微软雅黑" panose="020B0503020204020204" pitchFamily="34" charset="-122"/>
                <a:ea typeface="微软雅黑" panose="020B0503020204020204" pitchFamily="34" charset="-122"/>
              </a:rPr>
              <a:t>=NO</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local_enable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chroot_local_user</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allow_writeable_chroot</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05994"/>
            <a:ext cx="10104989" cy="2743200"/>
          </a:xfrm>
          <a:prstGeom prst="rect">
            <a:avLst/>
          </a:prstGeom>
        </p:spPr>
      </p:pic>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411599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．建立配置文件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）修改</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配置主配置文件</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etc</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vsftpd.conf</a:t>
            </a:r>
            <a:r>
              <a:rPr lang="zh-CN" altLang="en-US" sz="2000" dirty="0">
                <a:solidFill>
                  <a:srgbClr val="4C6062"/>
                </a:solidFill>
                <a:latin typeface="微软雅黑" panose="020B0503020204020204" pitchFamily="34" charset="-122"/>
                <a:ea typeface="微软雅黑" panose="020B0503020204020204" pitchFamily="34" charset="-122"/>
              </a:rPr>
              <a:t>，将原有数据都注释，添加虚拟账户的共同设置，并添加</a:t>
            </a:r>
            <a:r>
              <a:rPr lang="en-US" altLang="zh-CN" sz="2000" dirty="0" err="1">
                <a:solidFill>
                  <a:srgbClr val="4C6062"/>
                </a:solidFill>
                <a:latin typeface="微软雅黑" panose="020B0503020204020204" pitchFamily="34" charset="-122"/>
                <a:ea typeface="微软雅黑" panose="020B0503020204020204" pitchFamily="34" charset="-122"/>
              </a:rPr>
              <a:t>user_config_dir</a:t>
            </a:r>
            <a:r>
              <a:rPr lang="zh-CN" altLang="en-US" sz="2000" dirty="0">
                <a:solidFill>
                  <a:srgbClr val="4C6062"/>
                </a:solidFill>
                <a:latin typeface="微软雅黑" panose="020B0503020204020204" pitchFamily="34" charset="-122"/>
                <a:ea typeface="微软雅黑" panose="020B0503020204020204" pitchFamily="34" charset="-122"/>
              </a:rPr>
              <a:t>字段，定义虚拟账户的配置文件目录，如下所示。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pam_service_name</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user_config_dir</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ftpconfig</a:t>
            </a:r>
            <a:r>
              <a:rPr lang="en-US" altLang="zh-CN" sz="2000" dirty="0">
                <a:solidFill>
                  <a:srgbClr val="4C6062"/>
                </a:solidFill>
                <a:latin typeface="微软雅黑" panose="020B0503020204020204" pitchFamily="34" charset="-122"/>
                <a:ea typeface="微软雅黑" panose="020B0503020204020204" pitchFamily="34" charset="-122"/>
              </a:rPr>
              <a:t>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max_clients</a:t>
            </a:r>
            <a:r>
              <a:rPr lang="en-US" altLang="zh-CN" sz="2000" dirty="0">
                <a:solidFill>
                  <a:srgbClr val="4C6062"/>
                </a:solidFill>
                <a:latin typeface="微软雅黑" panose="020B0503020204020204" pitchFamily="34" charset="-122"/>
                <a:ea typeface="微软雅黑" panose="020B0503020204020204" pitchFamily="34" charset="-122"/>
              </a:rPr>
              <a:t>=300                                      	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max_per_ip</a:t>
            </a:r>
            <a:r>
              <a:rPr lang="en-US" altLang="zh-CN" sz="2000" dirty="0">
                <a:solidFill>
                  <a:srgbClr val="4C6062"/>
                </a:solidFill>
                <a:latin typeface="微软雅黑" panose="020B0503020204020204" pitchFamily="34" charset="-122"/>
                <a:ea typeface="微软雅黑" panose="020B0503020204020204" pitchFamily="34" charset="-122"/>
              </a:rPr>
              <a:t>=10                                         	④</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51716"/>
            <a:ext cx="10104989" cy="1661153"/>
          </a:xfrm>
          <a:prstGeom prst="rect">
            <a:avLst/>
          </a:prstGeom>
        </p:spPr>
      </p:pic>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4401205"/>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．建立配置文件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）建立虚拟账户配置文件。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a:t>
            </a:r>
            <a:r>
              <a:rPr lang="en-US" altLang="zh-CN" sz="2000" dirty="0" err="1">
                <a:solidFill>
                  <a:srgbClr val="4C6062"/>
                </a:solidFill>
                <a:latin typeface="微软雅黑" panose="020B0503020204020204" pitchFamily="34" charset="-122"/>
                <a:ea typeface="微软雅黑" panose="020B0503020204020204" pitchFamily="34" charset="-122"/>
              </a:rPr>
              <a:t>user_config_dir</a:t>
            </a:r>
            <a:r>
              <a:rPr lang="zh-CN" altLang="en-US" sz="2000" dirty="0">
                <a:solidFill>
                  <a:srgbClr val="4C6062"/>
                </a:solidFill>
                <a:latin typeface="微软雅黑" panose="020B0503020204020204" pitchFamily="34" charset="-122"/>
                <a:ea typeface="微软雅黑" panose="020B0503020204020204" pitchFamily="34" charset="-122"/>
              </a:rPr>
              <a:t>指定路径下，建立与虚拟账户同名的配置文件，并添加相应的配置字段。首先创建公共账户</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zh-CN" altLang="en-US" sz="2000" dirty="0">
                <a:solidFill>
                  <a:srgbClr val="4C6062"/>
                </a:solidFill>
                <a:latin typeface="微软雅黑" panose="020B0503020204020204" pitchFamily="34" charset="-122"/>
                <a:ea typeface="微软雅黑" panose="020B0503020204020204" pitchFamily="34" charset="-122"/>
              </a:rPr>
              <a:t>的配置文件，如下所示。</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a:t>
            </a:r>
            <a:r>
              <a:rPr lang="en-US" altLang="zh-CN" sz="2000" dirty="0" err="1">
                <a:solidFill>
                  <a:srgbClr val="4C6062"/>
                </a:solidFill>
                <a:latin typeface="微软雅黑" panose="020B0503020204020204" pitchFamily="34" charset="-122"/>
                <a:ea typeface="微软雅黑" panose="020B0503020204020204" pitchFamily="34" charset="-122"/>
              </a:rPr>
              <a:t>ftpconfig</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ftpconfig</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guest_enable</a:t>
            </a:r>
            <a:r>
              <a:rPr lang="en-US" altLang="zh-CN" sz="2000" dirty="0">
                <a:solidFill>
                  <a:srgbClr val="4C6062"/>
                </a:solidFill>
                <a:latin typeface="微软雅黑" panose="020B0503020204020204" pitchFamily="34" charset="-122"/>
                <a:ea typeface="微软雅黑" panose="020B0503020204020204" pitchFamily="34" charset="-122"/>
              </a:rPr>
              <a:t>=yes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guest_username</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ftptestuser</a:t>
            </a:r>
            <a:r>
              <a:rPr lang="en-US" altLang="zh-CN" sz="2000" dirty="0">
                <a:solidFill>
                  <a:srgbClr val="4C6062"/>
                </a:solidFill>
                <a:latin typeface="微软雅黑" panose="020B0503020204020204" pitchFamily="34" charset="-122"/>
                <a:ea typeface="微软雅黑" panose="020B0503020204020204" pitchFamily="34" charset="-122"/>
              </a:rPr>
              <a:t>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anon_world_readable_only</a:t>
            </a:r>
            <a:r>
              <a:rPr lang="en-US" altLang="zh-CN" sz="2000" dirty="0">
                <a:solidFill>
                  <a:srgbClr val="4C6062"/>
                </a:solidFill>
                <a:latin typeface="微软雅黑" panose="020B0503020204020204" pitchFamily="34" charset="-122"/>
                <a:ea typeface="微软雅黑" panose="020B0503020204020204" pitchFamily="34" charset="-122"/>
              </a:rPr>
              <a:t>=yes                        	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anon_max_rate</a:t>
            </a:r>
            <a:r>
              <a:rPr lang="en-US" altLang="zh-CN" sz="2000" dirty="0">
                <a:solidFill>
                  <a:srgbClr val="4C6062"/>
                </a:solidFill>
                <a:latin typeface="微软雅黑" panose="020B0503020204020204" pitchFamily="34" charset="-122"/>
                <a:ea typeface="微软雅黑" panose="020B0503020204020204" pitchFamily="34" charset="-122"/>
              </a:rPr>
              <a:t>=30000 </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551716"/>
            <a:ext cx="10104989" cy="2321076"/>
          </a:xfrm>
          <a:prstGeom prst="rect">
            <a:avLst/>
          </a:prstGeom>
        </p:spPr>
      </p:pic>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509370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．建立配置文件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）建立虚拟账户配置文件。</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同理设置</a:t>
            </a:r>
            <a:r>
              <a:rPr lang="en-US" altLang="zh-CN" sz="2000" dirty="0" err="1">
                <a:solidFill>
                  <a:srgbClr val="4C6062"/>
                </a:solidFill>
                <a:latin typeface="微软雅黑" panose="020B0503020204020204" pitchFamily="34" charset="-122"/>
                <a:ea typeface="微软雅黑" panose="020B0503020204020204" pitchFamily="34" charset="-122"/>
              </a:rPr>
              <a:t>ftpvip</a:t>
            </a:r>
            <a:r>
              <a:rPr lang="zh-CN" altLang="en-US" sz="2000" dirty="0">
                <a:solidFill>
                  <a:srgbClr val="4C6062"/>
                </a:solidFill>
                <a:latin typeface="微软雅黑" panose="020B0503020204020204" pitchFamily="34" charset="-122"/>
                <a:ea typeface="微软雅黑" panose="020B0503020204020204" pitchFamily="34" charset="-122"/>
              </a:rPr>
              <a:t>用户的配置文件。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vim  /</a:t>
            </a:r>
            <a:r>
              <a:rPr lang="en-US" altLang="zh-CN" sz="2000" dirty="0" err="1">
                <a:solidFill>
                  <a:srgbClr val="4C6062"/>
                </a:solidFill>
                <a:latin typeface="微软雅黑" panose="020B0503020204020204" pitchFamily="34" charset="-122"/>
                <a:ea typeface="微软雅黑" panose="020B0503020204020204" pitchFamily="34" charset="-122"/>
              </a:rPr>
              <a:t>ftpconfig</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vip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guest_enable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guest_username</a:t>
            </a:r>
            <a:r>
              <a:rPr lang="en-US" altLang="zh-CN"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ftpvip</a:t>
            </a:r>
            <a:r>
              <a:rPr lang="en-US" altLang="zh-CN" sz="2000" dirty="0">
                <a:solidFill>
                  <a:srgbClr val="4C6062"/>
                </a:solidFill>
                <a:latin typeface="微软雅黑" panose="020B0503020204020204" pitchFamily="34" charset="-122"/>
                <a:ea typeface="微软雅黑" panose="020B0503020204020204" pitchFamily="34" charset="-122"/>
              </a:rPr>
              <a:t>                               	①</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anon_world_readable_only</a:t>
            </a:r>
            <a:r>
              <a:rPr lang="en-US" altLang="zh-CN" sz="2000" dirty="0">
                <a:solidFill>
                  <a:srgbClr val="4C6062"/>
                </a:solidFill>
                <a:latin typeface="微软雅黑" panose="020B0503020204020204" pitchFamily="34" charset="-122"/>
                <a:ea typeface="微软雅黑" panose="020B0503020204020204" pitchFamily="34" charset="-122"/>
              </a:rPr>
              <a:t>=no                         	②</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write_enable</a:t>
            </a:r>
            <a:r>
              <a:rPr lang="en-US" altLang="zh-CN" sz="2000" dirty="0">
                <a:solidFill>
                  <a:srgbClr val="4C6062"/>
                </a:solidFill>
                <a:latin typeface="微软雅黑" panose="020B0503020204020204" pitchFamily="34" charset="-122"/>
                <a:ea typeface="微软雅黑" panose="020B0503020204020204" pitchFamily="34" charset="-122"/>
              </a:rPr>
              <a:t>=yes                                    	③</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anon_upload_enable</a:t>
            </a:r>
            <a:r>
              <a:rPr lang="en-US" altLang="zh-CN" sz="2000" dirty="0">
                <a:solidFill>
                  <a:srgbClr val="4C6062"/>
                </a:solidFill>
                <a:latin typeface="微软雅黑" panose="020B0503020204020204" pitchFamily="34" charset="-122"/>
                <a:ea typeface="微软雅黑" panose="020B0503020204020204" pitchFamily="34" charset="-122"/>
              </a:rPr>
              <a:t>=yes                              	④</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anon_mkdir_write_enable</a:t>
            </a:r>
            <a:r>
              <a:rPr lang="en-US" altLang="zh-CN" sz="2000" dirty="0">
                <a:solidFill>
                  <a:srgbClr val="4C6062"/>
                </a:solidFill>
                <a:latin typeface="微软雅黑" panose="020B0503020204020204" pitchFamily="34" charset="-122"/>
                <a:ea typeface="微软雅黑" panose="020B0503020204020204" pitchFamily="34" charset="-122"/>
              </a:rPr>
              <a:t>=yes</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anon_max_rate</a:t>
            </a:r>
            <a:r>
              <a:rPr lang="en-US" altLang="zh-CN" sz="2000" dirty="0">
                <a:solidFill>
                  <a:srgbClr val="4C6062"/>
                </a:solidFill>
                <a:latin typeface="微软雅黑" panose="020B0503020204020204" pitchFamily="34" charset="-122"/>
                <a:ea typeface="微软雅黑" panose="020B0503020204020204" pitchFamily="34" charset="-122"/>
              </a:rPr>
              <a:t>=60000                                 	⑤</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err="1">
                <a:solidFill>
                  <a:srgbClr val="4C6062"/>
                </a:solidFill>
                <a:latin typeface="微软雅黑" panose="020B0503020204020204" pitchFamily="34" charset="-122"/>
                <a:ea typeface="微软雅黑" panose="020B0503020204020204" pitchFamily="34" charset="-122"/>
              </a:rPr>
              <a:t>allow_writeable_chroot</a:t>
            </a:r>
            <a:r>
              <a:rPr lang="en-US" altLang="zh-CN" sz="2000" dirty="0">
                <a:solidFill>
                  <a:srgbClr val="4C6062"/>
                </a:solidFill>
                <a:latin typeface="微软雅黑" panose="020B0503020204020204" pitchFamily="34" charset="-122"/>
                <a:ea typeface="微软雅黑" panose="020B0503020204020204" pitchFamily="34" charset="-122"/>
              </a:rPr>
              <a:t>=YES                          	⑥</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3094518"/>
            <a:ext cx="10104989" cy="3493761"/>
          </a:xfrm>
          <a:prstGeom prst="rect">
            <a:avLst/>
          </a:prstGeom>
        </p:spPr>
      </p:pic>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417037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．配置防火墙和</a:t>
            </a:r>
            <a:r>
              <a:rPr lang="en-US" altLang="zh-CN" sz="2000" dirty="0" err="1">
                <a:solidFill>
                  <a:srgbClr val="4C6062"/>
                </a:solidFill>
                <a:latin typeface="微软雅黑" panose="020B0503020204020204" pitchFamily="34" charset="-122"/>
                <a:ea typeface="微软雅黑" panose="020B0503020204020204" pitchFamily="34" charset="-122"/>
              </a:rPr>
              <a:t>SELinux</a:t>
            </a:r>
            <a:r>
              <a:rPr lang="zh-CN" altLang="en-US" sz="2000" dirty="0">
                <a:solidFill>
                  <a:srgbClr val="4C6062"/>
                </a:solidFill>
                <a:latin typeface="微软雅黑" panose="020B0503020204020204" pitchFamily="34" charset="-122"/>
                <a:ea typeface="微软雅黑" panose="020B0503020204020204" pitchFamily="34" charset="-122"/>
              </a:rPr>
              <a:t>，启动</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zh-CN" altLang="en-US" sz="2000" dirty="0">
                <a:solidFill>
                  <a:srgbClr val="4C6062"/>
                </a:solidFill>
                <a:latin typeface="微软雅黑" panose="020B0503020204020204" pitchFamily="34" charset="-122"/>
                <a:ea typeface="微软雅黑" panose="020B0503020204020204" pitchFamily="34" charset="-122"/>
              </a:rPr>
              <a:t>并设置开机自动启动</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--permanent --add-service=ftp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--reload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firewall-</a:t>
            </a:r>
            <a:r>
              <a:rPr lang="en-US" altLang="zh-CN" sz="2000" dirty="0" err="1">
                <a:solidFill>
                  <a:srgbClr val="4C6062"/>
                </a:solidFill>
                <a:latin typeface="微软雅黑" panose="020B0503020204020204" pitchFamily="34" charset="-122"/>
                <a:ea typeface="微软雅黑" panose="020B0503020204020204" pitchFamily="34" charset="-122"/>
              </a:rPr>
              <a:t>cmd</a:t>
            </a:r>
            <a:r>
              <a:rPr lang="en-US" altLang="zh-CN" sz="2000" dirty="0">
                <a:solidFill>
                  <a:srgbClr val="4C6062"/>
                </a:solidFill>
                <a:latin typeface="微软雅黑" panose="020B0503020204020204" pitchFamily="34" charset="-122"/>
                <a:ea typeface="微软雅黑" panose="020B0503020204020204" pitchFamily="34" charset="-122"/>
              </a:rPr>
              <a:t> --list-all</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setsebool</a:t>
            </a:r>
            <a:r>
              <a:rPr lang="en-US" altLang="zh-CN" sz="2000" dirty="0">
                <a:solidFill>
                  <a:srgbClr val="4C6062"/>
                </a:solidFill>
                <a:latin typeface="微软雅黑" panose="020B0503020204020204" pitchFamily="34" charset="-122"/>
                <a:ea typeface="微软雅黑" panose="020B0503020204020204" pitchFamily="34" charset="-122"/>
              </a:rPr>
              <a:t> -P </a:t>
            </a:r>
            <a:r>
              <a:rPr lang="en-US" altLang="zh-CN" sz="2000" dirty="0" err="1">
                <a:solidFill>
                  <a:srgbClr val="4C6062"/>
                </a:solidFill>
                <a:latin typeface="微软雅黑" panose="020B0503020204020204" pitchFamily="34" charset="-122"/>
                <a:ea typeface="微软雅黑" panose="020B0503020204020204" pitchFamily="34" charset="-122"/>
              </a:rPr>
              <a:t>ftpd_full_access</a:t>
            </a:r>
            <a:r>
              <a:rPr lang="en-US" altLang="zh-CN" sz="2000" dirty="0">
                <a:solidFill>
                  <a:srgbClr val="4C6062"/>
                </a:solidFill>
                <a:latin typeface="微软雅黑" panose="020B0503020204020204" pitchFamily="34" charset="-122"/>
                <a:ea typeface="微软雅黑" panose="020B0503020204020204" pitchFamily="34" charset="-122"/>
              </a:rPr>
              <a:t>=on</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restart </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[root@Server01 ~]# </a:t>
            </a:r>
            <a:r>
              <a:rPr lang="en-US" altLang="zh-CN" sz="2000" dirty="0" err="1">
                <a:solidFill>
                  <a:srgbClr val="4C6062"/>
                </a:solidFill>
                <a:latin typeface="微软雅黑" panose="020B0503020204020204" pitchFamily="34" charset="-122"/>
                <a:ea typeface="微软雅黑" panose="020B0503020204020204" pitchFamily="34" charset="-122"/>
              </a:rPr>
              <a:t>systemctl</a:t>
            </a:r>
            <a:r>
              <a:rPr lang="en-US" altLang="zh-CN" sz="2000" dirty="0">
                <a:solidFill>
                  <a:srgbClr val="4C6062"/>
                </a:solidFill>
                <a:latin typeface="微软雅黑" panose="020B0503020204020204" pitchFamily="34" charset="-122"/>
                <a:ea typeface="微软雅黑" panose="020B0503020204020204" pitchFamily="34" charset="-122"/>
              </a:rPr>
              <a:t> enable  </a:t>
            </a:r>
            <a:r>
              <a:rPr lang="en-US" altLang="zh-CN" sz="2000" dirty="0" err="1">
                <a:solidFill>
                  <a:srgbClr val="4C6062"/>
                </a:solidFill>
                <a:latin typeface="微软雅黑" panose="020B0503020204020204" pitchFamily="34" charset="-122"/>
                <a:ea typeface="微软雅黑" panose="020B0503020204020204" pitchFamily="34" charset="-122"/>
              </a:rPr>
              <a:t>vsftpd</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17575" y="1981992"/>
            <a:ext cx="10104989" cy="3352801"/>
          </a:xfrm>
          <a:prstGeom prst="rect">
            <a:avLst/>
          </a:prstGeom>
        </p:spPr>
      </p:pic>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en-US" altLang="zh-CN" dirty="0"/>
              <a:t>FTP</a:t>
            </a:r>
            <a:r>
              <a:rPr lang="zh-CN" altLang="en-US" dirty="0"/>
              <a:t>的工作原理</a:t>
            </a:r>
            <a:endParaRPr lang="zh-CN" altLang="en-US" dirty="0"/>
          </a:p>
        </p:txBody>
      </p:sp>
      <p:sp>
        <p:nvSpPr>
          <p:cNvPr id="2" name="文本框 1"/>
          <p:cNvSpPr txBox="1"/>
          <p:nvPr/>
        </p:nvSpPr>
        <p:spPr>
          <a:xfrm>
            <a:off x="688814" y="1570517"/>
            <a:ext cx="10378601" cy="4654608"/>
          </a:xfrm>
          <a:prstGeom prst="rect">
            <a:avLst/>
          </a:prstGeom>
          <a:noFill/>
        </p:spPr>
        <p:txBody>
          <a:bodyPr wrap="square" rtlCol="0" anchor="t">
            <a:spAutoFit/>
          </a:bodyPr>
          <a:lstStyle/>
          <a:p>
            <a:pPr marL="342900"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）若</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服务器在端口</a:t>
            </a:r>
            <a:r>
              <a:rPr lang="en-US" altLang="zh-CN" sz="2000" dirty="0">
                <a:solidFill>
                  <a:srgbClr val="4C6062"/>
                </a:solidFill>
                <a:latin typeface="微软雅黑" panose="020B0503020204020204" pitchFamily="34" charset="-122"/>
                <a:ea typeface="微软雅黑" panose="020B0503020204020204" pitchFamily="34" charset="-122"/>
              </a:rPr>
              <a:t>21</a:t>
            </a:r>
            <a:r>
              <a:rPr lang="zh-CN" altLang="en-US" sz="2000" dirty="0">
                <a:solidFill>
                  <a:srgbClr val="4C6062"/>
                </a:solidFill>
                <a:latin typeface="微软雅黑" panose="020B0503020204020204" pitchFamily="34" charset="-122"/>
                <a:ea typeface="微软雅黑" panose="020B0503020204020204" pitchFamily="34" charset="-122"/>
              </a:rPr>
              <a:t>侦听到该请求，则会在客户端</a:t>
            </a:r>
            <a:r>
              <a:rPr lang="en-US" altLang="zh-CN" sz="2000" dirty="0">
                <a:solidFill>
                  <a:srgbClr val="4C6062"/>
                </a:solidFill>
                <a:latin typeface="微软雅黑" panose="020B0503020204020204" pitchFamily="34" charset="-122"/>
                <a:ea typeface="微软雅黑" panose="020B0503020204020204" pitchFamily="34" charset="-122"/>
              </a:rPr>
              <a:t>1031</a:t>
            </a:r>
            <a:r>
              <a:rPr lang="zh-CN" altLang="en-US" sz="2000" dirty="0">
                <a:solidFill>
                  <a:srgbClr val="4C6062"/>
                </a:solidFill>
                <a:latin typeface="微软雅黑" panose="020B0503020204020204" pitchFamily="34" charset="-122"/>
                <a:ea typeface="微软雅黑" panose="020B0503020204020204" pitchFamily="34" charset="-122"/>
              </a:rPr>
              <a:t>端口和服务器的</a:t>
            </a:r>
            <a:r>
              <a:rPr lang="en-US" altLang="zh-CN" sz="2000" dirty="0">
                <a:solidFill>
                  <a:srgbClr val="4C6062"/>
                </a:solidFill>
                <a:latin typeface="微软雅黑" panose="020B0503020204020204" pitchFamily="34" charset="-122"/>
                <a:ea typeface="微软雅黑" panose="020B0503020204020204" pitchFamily="34" charset="-122"/>
              </a:rPr>
              <a:t>21</a:t>
            </a:r>
            <a:r>
              <a:rPr lang="zh-CN" altLang="en-US" sz="2000" dirty="0">
                <a:solidFill>
                  <a:srgbClr val="4C6062"/>
                </a:solidFill>
                <a:latin typeface="微软雅黑" panose="020B0503020204020204" pitchFamily="34" charset="-122"/>
                <a:ea typeface="微软雅黑" panose="020B0503020204020204" pitchFamily="34" charset="-122"/>
              </a:rPr>
              <a:t>端口之间建立起一个</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会话连接。</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）当需要传输数据时，</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客户端再动态地打开一个大于</a:t>
            </a:r>
            <a:r>
              <a:rPr lang="en-US" altLang="zh-CN" sz="2000" dirty="0">
                <a:solidFill>
                  <a:srgbClr val="4C6062"/>
                </a:solidFill>
                <a:latin typeface="微软雅黑" panose="020B0503020204020204" pitchFamily="34" charset="-122"/>
                <a:ea typeface="微软雅黑" panose="020B0503020204020204" pitchFamily="34" charset="-122"/>
              </a:rPr>
              <a:t>1024</a:t>
            </a:r>
            <a:r>
              <a:rPr lang="zh-CN" altLang="en-US" sz="2000" dirty="0">
                <a:solidFill>
                  <a:srgbClr val="4C6062"/>
                </a:solidFill>
                <a:latin typeface="微软雅黑" panose="020B0503020204020204" pitchFamily="34" charset="-122"/>
                <a:ea typeface="微软雅黑" panose="020B0503020204020204" pitchFamily="34" charset="-122"/>
              </a:rPr>
              <a:t>的端口（如</a:t>
            </a:r>
            <a:r>
              <a:rPr lang="en-US" altLang="zh-CN" sz="2000" dirty="0">
                <a:solidFill>
                  <a:srgbClr val="4C6062"/>
                </a:solidFill>
                <a:latin typeface="微软雅黑" panose="020B0503020204020204" pitchFamily="34" charset="-122"/>
                <a:ea typeface="微软雅黑" panose="020B0503020204020204" pitchFamily="34" charset="-122"/>
              </a:rPr>
              <a:t>1032</a:t>
            </a:r>
            <a:r>
              <a:rPr lang="zh-CN" altLang="en-US" sz="2000" dirty="0">
                <a:solidFill>
                  <a:srgbClr val="4C6062"/>
                </a:solidFill>
                <a:latin typeface="微软雅黑" panose="020B0503020204020204" pitchFamily="34" charset="-122"/>
                <a:ea typeface="微软雅黑" panose="020B0503020204020204" pitchFamily="34" charset="-122"/>
              </a:rPr>
              <a:t>端口）连接到服务器的</a:t>
            </a:r>
            <a:r>
              <a:rPr lang="en-US" altLang="zh-CN" sz="2000" dirty="0">
                <a:solidFill>
                  <a:srgbClr val="4C6062"/>
                </a:solidFill>
                <a:latin typeface="微软雅黑" panose="020B0503020204020204" pitchFamily="34" charset="-122"/>
                <a:ea typeface="微软雅黑" panose="020B0503020204020204" pitchFamily="34" charset="-122"/>
              </a:rPr>
              <a:t>20</a:t>
            </a:r>
            <a:r>
              <a:rPr lang="zh-CN" altLang="en-US" sz="2000" dirty="0">
                <a:solidFill>
                  <a:srgbClr val="4C6062"/>
                </a:solidFill>
                <a:latin typeface="微软雅黑" panose="020B0503020204020204" pitchFamily="34" charset="-122"/>
                <a:ea typeface="微软雅黑" panose="020B0503020204020204" pitchFamily="34" charset="-122"/>
              </a:rPr>
              <a:t>端口，并在这两个端口之间进行数据的传输。当数据传输完毕，这两个端口会自动关闭。</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）当</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客户端断开与</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服务器的连接时，客户端上动态分配的端口将自动释放。</a:t>
            </a:r>
            <a:endParaRPr lang="en-US" altLang="zh-CN"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服务有两种工作模式：主动传输模式（</a:t>
            </a:r>
            <a:r>
              <a:rPr lang="en-US" altLang="zh-CN" sz="2000" dirty="0">
                <a:solidFill>
                  <a:srgbClr val="4C6062"/>
                </a:solidFill>
                <a:latin typeface="微软雅黑" panose="020B0503020204020204" pitchFamily="34" charset="-122"/>
                <a:ea typeface="微软雅黑" panose="020B0503020204020204" pitchFamily="34" charset="-122"/>
              </a:rPr>
              <a:t>Active FTP</a:t>
            </a:r>
            <a:r>
              <a:rPr lang="zh-CN" altLang="en-US" sz="2000" dirty="0">
                <a:solidFill>
                  <a:srgbClr val="4C6062"/>
                </a:solidFill>
                <a:latin typeface="微软雅黑" panose="020B0503020204020204" pitchFamily="34" charset="-122"/>
                <a:ea typeface="微软雅黑" panose="020B0503020204020204" pitchFamily="34" charset="-122"/>
              </a:rPr>
              <a:t>）和被动传输模式（</a:t>
            </a:r>
            <a:r>
              <a:rPr lang="en-US" altLang="zh-CN" sz="2000" dirty="0">
                <a:solidFill>
                  <a:srgbClr val="4C6062"/>
                </a:solidFill>
                <a:latin typeface="微软雅黑" panose="020B0503020204020204" pitchFamily="34" charset="-122"/>
                <a:ea typeface="微软雅黑" panose="020B0503020204020204" pitchFamily="34" charset="-122"/>
              </a:rPr>
              <a:t>Passive FTP</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marL="342900" indent="457200">
              <a:lnSpc>
                <a:spcPct val="150000"/>
              </a:lnSpc>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4555093"/>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）使用公共账户</a:t>
            </a:r>
            <a:r>
              <a:rPr lang="en-US" altLang="zh-CN" sz="2000" dirty="0" err="1">
                <a:solidFill>
                  <a:srgbClr val="4C6062"/>
                </a:solidFill>
                <a:latin typeface="微软雅黑" panose="020B0503020204020204" pitchFamily="34" charset="-122"/>
                <a:ea typeface="微软雅黑" panose="020B0503020204020204" pitchFamily="34" charset="-122"/>
              </a:rPr>
              <a:t>ftptest</a:t>
            </a:r>
            <a:r>
              <a:rPr lang="zh-CN" altLang="en-US" sz="2000" dirty="0">
                <a:solidFill>
                  <a:srgbClr val="4C6062"/>
                </a:solidFill>
                <a:latin typeface="微软雅黑" panose="020B0503020204020204" pitchFamily="34" charset="-122"/>
                <a:ea typeface="微软雅黑" panose="020B0503020204020204" pitchFamily="34" charset="-122"/>
              </a:rPr>
              <a:t>登录服务器，可以浏览、下载文件，但是尝试上传文件时，会提示</a:t>
            </a:r>
            <a:r>
              <a:rPr lang="en-US" altLang="zh-CN" sz="2000" dirty="0">
                <a:solidFill>
                  <a:srgbClr val="4C6062"/>
                </a:solidFill>
                <a:latin typeface="微软雅黑" panose="020B0503020204020204" pitchFamily="34" charset="-122"/>
                <a:ea typeface="微软雅黑" panose="020B0503020204020204" pitchFamily="34" charset="-122"/>
              </a:rPr>
              <a:t>550</a:t>
            </a:r>
            <a:r>
              <a:rPr lang="zh-CN" altLang="en-US" sz="2000" dirty="0">
                <a:solidFill>
                  <a:srgbClr val="4C6062"/>
                </a:solidFill>
                <a:latin typeface="微软雅黑" panose="020B0503020204020204" pitchFamily="34" charset="-122"/>
                <a:ea typeface="微软雅黑" panose="020B0503020204020204" pitchFamily="34" charset="-122"/>
              </a:rPr>
              <a:t>错误信息。请先在当前目录下建立一个待上传的文件</a:t>
            </a:r>
            <a:r>
              <a:rPr lang="en-US" altLang="zh-CN" sz="2000" dirty="0">
                <a:solidFill>
                  <a:srgbClr val="4C6062"/>
                </a:solidFill>
                <a:latin typeface="微软雅黑" panose="020B0503020204020204" pitchFamily="34" charset="-122"/>
                <a:ea typeface="微软雅黑" panose="020B0503020204020204" pitchFamily="34" charset="-122"/>
              </a:rPr>
              <a:t>f1.conf</a:t>
            </a:r>
            <a:r>
              <a:rPr lang="zh-CN" altLang="en-US" sz="2000" dirty="0">
                <a:solidFill>
                  <a:srgbClr val="4C6062"/>
                </a:solidFill>
                <a:latin typeface="微软雅黑" panose="020B0503020204020204" pitchFamily="34" charset="-122"/>
                <a:ea typeface="微软雅黑" panose="020B0503020204020204" pitchFamily="34" charset="-122"/>
              </a:rPr>
              <a:t>。</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touch  /f1.conf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[root@Client1 ~]# ftp 192.168.10.1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Name (192.168.10.1:root): </a:t>
            </a:r>
            <a:r>
              <a:rPr lang="en-US" altLang="zh-CN" sz="2000" dirty="0" err="1">
                <a:solidFill>
                  <a:srgbClr val="4C6062"/>
                </a:solidFill>
                <a:latin typeface="微软雅黑" panose="020B0503020204020204" pitchFamily="34" charset="-122"/>
                <a:ea typeface="微软雅黑" panose="020B0503020204020204" pitchFamily="34" charset="-122"/>
              </a:rPr>
              <a:t>ftptest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ls				//</a:t>
            </a:r>
            <a:r>
              <a:rPr lang="zh-CN" altLang="en-US" sz="2000" dirty="0">
                <a:solidFill>
                  <a:srgbClr val="4C6062"/>
                </a:solidFill>
                <a:latin typeface="微软雅黑" panose="020B0503020204020204" pitchFamily="34" charset="-122"/>
                <a:ea typeface="微软雅黑" panose="020B0503020204020204" pitchFamily="34" charset="-122"/>
              </a:rPr>
              <a:t>可以浏览下载文件</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put /f1.conf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exit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30119" y="3048792"/>
            <a:ext cx="10104989" cy="2590801"/>
          </a:xfrm>
          <a:prstGeom prst="rect">
            <a:avLst/>
          </a:prstGeom>
        </p:spPr>
      </p:pic>
    </p:spTree>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a:t>
            </a:r>
            <a:r>
              <a:rPr lang="zh-CN" altLang="en-US" dirty="0">
                <a:latin typeface="Microsoft YaHei UI" panose="020B0503020204020204" pitchFamily="18" charset="-122"/>
                <a:cs typeface="Microsoft YaHei UI" panose="020B0503020204020204" pitchFamily="18" charset="-122"/>
                <a:sym typeface="+mn-ea"/>
              </a:rPr>
              <a:t>项目实施</a:t>
            </a:r>
            <a:endParaRPr lang="zh-CN" altLang="en-US" dirty="0"/>
          </a:p>
        </p:txBody>
      </p:sp>
      <p:sp>
        <p:nvSpPr>
          <p:cNvPr id="6" name="内容占位符 5"/>
          <p:cNvSpPr>
            <a:spLocks noGrp="1"/>
          </p:cNvSpPr>
          <p:nvPr>
            <p:ph idx="13"/>
          </p:nvPr>
        </p:nvSpPr>
        <p:spPr/>
        <p:txBody>
          <a:bodyPr>
            <a:normAutofit/>
          </a:bodyPr>
          <a:lstStyle/>
          <a:p>
            <a:r>
              <a:rPr lang="en-US" altLang="zh-CN" dirty="0"/>
              <a:t>14.4</a:t>
            </a:r>
            <a:r>
              <a:rPr lang="zh-CN" altLang="en-US" dirty="0"/>
              <a:t>企业实战与应用</a:t>
            </a:r>
            <a:endParaRPr lang="zh-CN" altLang="en-US" b="0" dirty="0"/>
          </a:p>
        </p:txBody>
      </p:sp>
      <p:sp>
        <p:nvSpPr>
          <p:cNvPr id="2" name="文本框 1"/>
          <p:cNvSpPr txBox="1"/>
          <p:nvPr/>
        </p:nvSpPr>
        <p:spPr>
          <a:xfrm>
            <a:off x="984793" y="1471587"/>
            <a:ext cx="9888772" cy="5401479"/>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．测试</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nb-NO" sz="2000" dirty="0">
                <a:solidFill>
                  <a:srgbClr val="4C6062"/>
                </a:solidFill>
                <a:latin typeface="微软雅黑" panose="020B0503020204020204" pitchFamily="34" charset="-122"/>
                <a:ea typeface="微软雅黑" panose="020B0503020204020204" pitchFamily="34" charset="-122"/>
              </a:rPr>
              <a:t>（</a:t>
            </a:r>
            <a:r>
              <a:rPr lang="nb-NO" altLang="zh-CN" sz="2000" dirty="0">
                <a:solidFill>
                  <a:srgbClr val="4C6062"/>
                </a:solidFill>
                <a:latin typeface="微软雅黑" panose="020B0503020204020204" pitchFamily="34" charset="-122"/>
                <a:ea typeface="微软雅黑" panose="020B0503020204020204" pitchFamily="34" charset="-122"/>
              </a:rPr>
              <a:t>2</a:t>
            </a:r>
            <a:r>
              <a:rPr lang="zh-CN" altLang="nb-NO" sz="2000" dirty="0">
                <a:solidFill>
                  <a:srgbClr val="4C6062"/>
                </a:solidFill>
                <a:latin typeface="微软雅黑" panose="020B0503020204020204" pitchFamily="34" charset="-122"/>
                <a:ea typeface="微软雅黑" panose="020B0503020204020204" pitchFamily="34" charset="-122"/>
              </a:rPr>
              <a:t>）使用客户账户</a:t>
            </a:r>
            <a:r>
              <a:rPr lang="nb-NO" altLang="zh-CN" sz="2000" dirty="0">
                <a:solidFill>
                  <a:srgbClr val="4C6062"/>
                </a:solidFill>
                <a:latin typeface="微软雅黑" panose="020B0503020204020204" pitchFamily="34" charset="-122"/>
                <a:ea typeface="微软雅黑" panose="020B0503020204020204" pitchFamily="34" charset="-122"/>
              </a:rPr>
              <a:t>vip</a:t>
            </a:r>
            <a:r>
              <a:rPr lang="zh-CN" altLang="nb-NO" sz="2000" dirty="0">
                <a:solidFill>
                  <a:srgbClr val="4C6062"/>
                </a:solidFill>
                <a:latin typeface="微软雅黑" panose="020B0503020204020204" pitchFamily="34" charset="-122"/>
                <a:ea typeface="微软雅黑" panose="020B0503020204020204" pitchFamily="34" charset="-122"/>
              </a:rPr>
              <a:t>登录测试，</a:t>
            </a:r>
            <a:r>
              <a:rPr lang="nb-NO" altLang="zh-CN" sz="2000" dirty="0">
                <a:solidFill>
                  <a:srgbClr val="4C6062"/>
                </a:solidFill>
                <a:latin typeface="微软雅黑" panose="020B0503020204020204" pitchFamily="34" charset="-122"/>
                <a:ea typeface="微软雅黑" panose="020B0503020204020204" pitchFamily="34" charset="-122"/>
              </a:rPr>
              <a:t>vip</a:t>
            </a:r>
            <a:r>
              <a:rPr lang="zh-CN" altLang="nb-NO" sz="2000" dirty="0">
                <a:solidFill>
                  <a:srgbClr val="4C6062"/>
                </a:solidFill>
                <a:latin typeface="微软雅黑" panose="020B0503020204020204" pitchFamily="34" charset="-122"/>
                <a:ea typeface="微软雅黑" panose="020B0503020204020204" pitchFamily="34" charset="-122"/>
              </a:rPr>
              <a:t>账户具备上传权限，使用</a:t>
            </a:r>
            <a:r>
              <a:rPr lang="nb-NO" altLang="zh-CN" sz="2000" dirty="0">
                <a:solidFill>
                  <a:srgbClr val="4C6062"/>
                </a:solidFill>
                <a:latin typeface="微软雅黑" panose="020B0503020204020204" pitchFamily="34" charset="-122"/>
                <a:ea typeface="微软雅黑" panose="020B0503020204020204" pitchFamily="34" charset="-122"/>
              </a:rPr>
              <a:t>put</a:t>
            </a:r>
            <a:r>
              <a:rPr lang="zh-CN" altLang="nb-NO" sz="2000" dirty="0">
                <a:solidFill>
                  <a:srgbClr val="4C6062"/>
                </a:solidFill>
                <a:latin typeface="微软雅黑" panose="020B0503020204020204" pitchFamily="34" charset="-122"/>
                <a:ea typeface="微软雅黑" panose="020B0503020204020204" pitchFamily="34" charset="-122"/>
              </a:rPr>
              <a:t>上传“</a:t>
            </a:r>
            <a:r>
              <a:rPr lang="nb-NO" altLang="zh-CN" sz="2000" dirty="0">
                <a:solidFill>
                  <a:srgbClr val="4C6062"/>
                </a:solidFill>
                <a:latin typeface="微软雅黑" panose="020B0503020204020204" pitchFamily="34" charset="-122"/>
                <a:ea typeface="微软雅黑" panose="020B0503020204020204" pitchFamily="34" charset="-122"/>
              </a:rPr>
              <a:t>XXX</a:t>
            </a:r>
            <a:r>
              <a:rPr lang="zh-CN" altLang="nb-NO" sz="2000" dirty="0">
                <a:solidFill>
                  <a:srgbClr val="4C6062"/>
                </a:solidFill>
                <a:latin typeface="微软雅黑" panose="020B0503020204020204" pitchFamily="34" charset="-122"/>
                <a:ea typeface="微软雅黑" panose="020B0503020204020204" pitchFamily="34" charset="-122"/>
              </a:rPr>
              <a:t>文件”，使用</a:t>
            </a:r>
            <a:r>
              <a:rPr lang="nb-NO" altLang="zh-CN" sz="2000" dirty="0">
                <a:solidFill>
                  <a:srgbClr val="4C6062"/>
                </a:solidFill>
                <a:latin typeface="微软雅黑" panose="020B0503020204020204" pitchFamily="34" charset="-122"/>
                <a:ea typeface="微软雅黑" panose="020B0503020204020204" pitchFamily="34" charset="-122"/>
              </a:rPr>
              <a:t>mkdir</a:t>
            </a:r>
            <a:r>
              <a:rPr lang="zh-CN" altLang="nb-NO" sz="2000" dirty="0">
                <a:solidFill>
                  <a:srgbClr val="4C6062"/>
                </a:solidFill>
                <a:latin typeface="微软雅黑" panose="020B0503020204020204" pitchFamily="34" charset="-122"/>
                <a:ea typeface="微软雅黑" panose="020B0503020204020204" pitchFamily="34" charset="-122"/>
              </a:rPr>
              <a:t>创建文件夹，都是成功的。</a:t>
            </a:r>
            <a:endParaRPr lang="zh-CN" altLang="nb-NO"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nb-NO" sz="2000" dirty="0">
                <a:solidFill>
                  <a:srgbClr val="4C6062"/>
                </a:solidFill>
                <a:latin typeface="微软雅黑" panose="020B0503020204020204" pitchFamily="34" charset="-122"/>
                <a:ea typeface="微软雅黑" panose="020B0503020204020204" pitchFamily="34" charset="-122"/>
              </a:rPr>
              <a:t>（</a:t>
            </a:r>
            <a:r>
              <a:rPr lang="nb-NO" altLang="zh-CN" sz="2000" dirty="0">
                <a:solidFill>
                  <a:srgbClr val="4C6062"/>
                </a:solidFill>
                <a:latin typeface="微软雅黑" panose="020B0503020204020204" pitchFamily="34" charset="-122"/>
                <a:ea typeface="微软雅黑" panose="020B0503020204020204" pitchFamily="34" charset="-122"/>
              </a:rPr>
              <a:t>3</a:t>
            </a:r>
            <a:r>
              <a:rPr lang="zh-CN" altLang="nb-NO" sz="2000" dirty="0">
                <a:solidFill>
                  <a:srgbClr val="4C6062"/>
                </a:solidFill>
                <a:latin typeface="微软雅黑" panose="020B0503020204020204" pitchFamily="34" charset="-122"/>
                <a:ea typeface="微软雅黑" panose="020B0503020204020204" pitchFamily="34" charset="-122"/>
              </a:rPr>
              <a:t>）但是该账户删除文件时，会返回</a:t>
            </a:r>
            <a:r>
              <a:rPr lang="nb-NO" altLang="zh-CN" sz="2000" dirty="0">
                <a:solidFill>
                  <a:srgbClr val="4C6062"/>
                </a:solidFill>
                <a:latin typeface="微软雅黑" panose="020B0503020204020204" pitchFamily="34" charset="-122"/>
                <a:ea typeface="微软雅黑" panose="020B0503020204020204" pitchFamily="34" charset="-122"/>
              </a:rPr>
              <a:t>550</a:t>
            </a:r>
            <a:r>
              <a:rPr lang="zh-CN" altLang="nb-NO" sz="2000" dirty="0">
                <a:solidFill>
                  <a:srgbClr val="4C6062"/>
                </a:solidFill>
                <a:latin typeface="微软雅黑" panose="020B0503020204020204" pitchFamily="34" charset="-122"/>
                <a:ea typeface="微软雅黑" panose="020B0503020204020204" pitchFamily="34" charset="-122"/>
              </a:rPr>
              <a:t>错误提示，表明无法删除文件。</a:t>
            </a:r>
            <a:r>
              <a:rPr lang="nb-NO" altLang="zh-CN" sz="2000" dirty="0">
                <a:solidFill>
                  <a:srgbClr val="4C6062"/>
                </a:solidFill>
                <a:latin typeface="微软雅黑" panose="020B0503020204020204" pitchFamily="34" charset="-122"/>
                <a:ea typeface="微软雅黑" panose="020B0503020204020204" pitchFamily="34" charset="-122"/>
              </a:rPr>
              <a:t>vip</a:t>
            </a:r>
            <a:r>
              <a:rPr lang="zh-CN" altLang="nb-NO" sz="2000" dirty="0">
                <a:solidFill>
                  <a:srgbClr val="4C6062"/>
                </a:solidFill>
                <a:latin typeface="微软雅黑" panose="020B0503020204020204" pitchFamily="34" charset="-122"/>
                <a:ea typeface="微软雅黑" panose="020B0503020204020204" pitchFamily="34" charset="-122"/>
              </a:rPr>
              <a:t>账户的测试过程如下。</a:t>
            </a:r>
            <a:endParaRPr lang="zh-CN" altLang="nb-NO"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nb-NO" altLang="zh-CN" sz="2000" dirty="0">
                <a:solidFill>
                  <a:srgbClr val="4C6062"/>
                </a:solidFill>
                <a:latin typeface="微软雅黑" panose="020B0503020204020204" pitchFamily="34" charset="-122"/>
                <a:ea typeface="微软雅黑" panose="020B0503020204020204" pitchFamily="34" charset="-122"/>
              </a:rPr>
              <a:t>[root@Client1 ~]# ftp 192.168.10.1</a:t>
            </a:r>
            <a:endParaRPr lang="nb-NO"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Name (192.168.10.1:root): </a:t>
            </a:r>
            <a:r>
              <a:rPr lang="en-US" altLang="zh-CN" sz="2000" dirty="0" err="1">
                <a:solidFill>
                  <a:srgbClr val="4C6062"/>
                </a:solidFill>
                <a:latin typeface="微软雅黑" panose="020B0503020204020204" pitchFamily="34" charset="-122"/>
                <a:ea typeface="微软雅黑" panose="020B0503020204020204" pitchFamily="34" charset="-122"/>
              </a:rPr>
              <a:t>vip</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a:t>
            </a:r>
            <a:r>
              <a:rPr lang="en-US" altLang="zh-CN" sz="2000" dirty="0" err="1">
                <a:solidFill>
                  <a:srgbClr val="4C6062"/>
                </a:solidFill>
                <a:latin typeface="微软雅黑" panose="020B0503020204020204" pitchFamily="34" charset="-122"/>
                <a:ea typeface="微软雅黑" panose="020B0503020204020204" pitchFamily="34" charset="-122"/>
              </a:rPr>
              <a:t>mkdir</a:t>
            </a:r>
            <a:r>
              <a:rPr lang="en-US" altLang="zh-CN" sz="2000" dirty="0">
                <a:solidFill>
                  <a:srgbClr val="4C6062"/>
                </a:solidFill>
                <a:latin typeface="微软雅黑" panose="020B0503020204020204" pitchFamily="34" charset="-122"/>
                <a:ea typeface="微软雅黑" panose="020B0503020204020204" pitchFamily="34" charset="-122"/>
              </a:rPr>
              <a:t> testdir1</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put /f1.conf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rm f1.conf</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ftp&gt; exit</a:t>
            </a:r>
            <a:endParaRPr lang="en-US" altLang="zh-CN" sz="2000" dirty="0">
              <a:solidFill>
                <a:srgbClr val="4C6062"/>
              </a:solidFill>
              <a:latin typeface="微软雅黑" panose="020B0503020204020204" pitchFamily="34" charset="-122"/>
              <a:ea typeface="微软雅黑" panose="020B0503020204020204" pitchFamily="34" charset="-122"/>
            </a:endParaRPr>
          </a:p>
          <a:p>
            <a:pPr indent="457200">
              <a:spcBef>
                <a:spcPts val="360"/>
              </a:spcBef>
              <a:spcAft>
                <a:spcPts val="240"/>
              </a:spcAft>
            </a:pP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30119" y="4039394"/>
            <a:ext cx="10104989" cy="2457450"/>
          </a:xfrm>
          <a:prstGeom prst="rect">
            <a:avLst/>
          </a:prstGeom>
        </p:spPr>
      </p:pic>
    </p:spTree>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08639" y="4234151"/>
            <a:ext cx="4040125"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项目实施</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587713"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FTP</a:t>
            </a: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99624"/>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视频学习</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FTP</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7975" y="2515394"/>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13175" y="4199380"/>
            <a:ext cx="3860076" cy="242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60249" y="1448594"/>
            <a:ext cx="10496725" cy="2423227"/>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．项目背景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某企业的网络拓扑图如图</a:t>
            </a:r>
            <a:r>
              <a:rPr lang="en-US" altLang="zh-CN" sz="2000" dirty="0">
                <a:solidFill>
                  <a:srgbClr val="4C6062"/>
                </a:solidFill>
                <a:latin typeface="微软雅黑" panose="020B0503020204020204" pitchFamily="34" charset="-122"/>
                <a:ea typeface="微软雅黑" panose="020B0503020204020204" pitchFamily="34" charset="-122"/>
              </a:rPr>
              <a:t>14-3</a:t>
            </a:r>
            <a:r>
              <a:rPr lang="zh-CN" altLang="en-US" sz="2000" dirty="0">
                <a:solidFill>
                  <a:srgbClr val="4C6062"/>
                </a:solidFill>
                <a:latin typeface="微软雅黑" panose="020B0503020204020204" pitchFamily="34" charset="-122"/>
                <a:ea typeface="微软雅黑" panose="020B0503020204020204" pitchFamily="34" charset="-122"/>
              </a:rPr>
              <a:t>所示。该企业想构建一台</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服务器，为企业局域网中的计算机提供文件传送任务，为财务部门、销售部门和</a:t>
            </a:r>
            <a:r>
              <a:rPr lang="en-US" altLang="zh-CN" sz="2000" dirty="0">
                <a:solidFill>
                  <a:srgbClr val="4C6062"/>
                </a:solidFill>
                <a:latin typeface="微软雅黑" panose="020B0503020204020204" pitchFamily="34" charset="-122"/>
                <a:ea typeface="微软雅黑" panose="020B0503020204020204" pitchFamily="34" charset="-122"/>
              </a:rPr>
              <a:t>OA</a:t>
            </a:r>
            <a:r>
              <a:rPr lang="zh-CN" altLang="en-US" sz="2000" dirty="0">
                <a:solidFill>
                  <a:srgbClr val="4C6062"/>
                </a:solidFill>
                <a:latin typeface="微软雅黑" panose="020B0503020204020204" pitchFamily="34" charset="-122"/>
                <a:ea typeface="微软雅黑" panose="020B0503020204020204" pitchFamily="34" charset="-122"/>
              </a:rPr>
              <a:t>系统提供异地数据备份。要求能够对</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服务器设置连接限制、日志记录、消息、验证客户端身份等属性，并能创建用户隔离的</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站点。</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FTP</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2"/>
          <a:stretch>
            <a:fillRect/>
          </a:stretch>
        </p:blipFill>
        <p:spPr>
          <a:xfrm flipV="1">
            <a:off x="860249" y="3948019"/>
            <a:ext cx="10363199" cy="2866323"/>
          </a:xfrm>
          <a:prstGeom prst="rect">
            <a:avLst/>
          </a:prstGeom>
        </p:spPr>
      </p:pic>
    </p:spTree>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249" y="1448594"/>
            <a:ext cx="10496725" cy="4731552"/>
          </a:xfrm>
          <a:prstGeom prst="rect">
            <a:avLst/>
          </a:prstGeom>
          <a:noFill/>
        </p:spPr>
        <p:txBody>
          <a:bodyPr wrap="square" rtlCol="0" anchor="t">
            <a:spAutoFit/>
          </a:bodyPr>
          <a:lstStyle/>
          <a:p>
            <a:pPr indent="457200">
              <a:lnSpc>
                <a:spcPct val="150000"/>
              </a:lnSpc>
              <a:spcBef>
                <a:spcPts val="360"/>
              </a:spcBef>
              <a:spcAft>
                <a:spcPts val="240"/>
              </a:spcAft>
            </a:pP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．深度思考</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在观看视频时思考以下几个问题。</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1</a:t>
            </a:r>
            <a:r>
              <a:rPr lang="zh-CN" altLang="en-US" sz="2000" dirty="0">
                <a:solidFill>
                  <a:srgbClr val="4C6062"/>
                </a:solidFill>
                <a:latin typeface="微软雅黑" panose="020B0503020204020204" pitchFamily="34" charset="-122"/>
                <a:ea typeface="微软雅黑" panose="020B0503020204020204" pitchFamily="34" charset="-122"/>
              </a:rPr>
              <a:t>）如何使用</a:t>
            </a:r>
            <a:r>
              <a:rPr lang="en-US" altLang="zh-CN" sz="2000" dirty="0">
                <a:solidFill>
                  <a:srgbClr val="4C6062"/>
                </a:solidFill>
                <a:latin typeface="微软雅黑" panose="020B0503020204020204" pitchFamily="34" charset="-122"/>
                <a:ea typeface="微软雅黑" panose="020B0503020204020204" pitchFamily="34" charset="-122"/>
              </a:rPr>
              <a:t>service </a:t>
            </a:r>
            <a:r>
              <a:rPr lang="en-US" altLang="zh-CN" sz="2000" dirty="0" err="1">
                <a:solidFill>
                  <a:srgbClr val="4C6062"/>
                </a:solidFill>
                <a:latin typeface="微软雅黑" panose="020B0503020204020204" pitchFamily="34" charset="-122"/>
                <a:ea typeface="微软雅黑" panose="020B0503020204020204" pitchFamily="34" charset="-122"/>
              </a:rPr>
              <a:t>vsftpd</a:t>
            </a:r>
            <a:r>
              <a:rPr lang="en-US" altLang="zh-CN" sz="2000" dirty="0">
                <a:solidFill>
                  <a:srgbClr val="4C6062"/>
                </a:solidFill>
                <a:latin typeface="微软雅黑" panose="020B0503020204020204" pitchFamily="34" charset="-122"/>
                <a:ea typeface="微软雅黑" panose="020B0503020204020204" pitchFamily="34" charset="-122"/>
              </a:rPr>
              <a:t> status</a:t>
            </a:r>
            <a:r>
              <a:rPr lang="zh-CN" altLang="en-US" sz="2000" dirty="0">
                <a:solidFill>
                  <a:srgbClr val="4C6062"/>
                </a:solidFill>
                <a:latin typeface="微软雅黑" panose="020B0503020204020204" pitchFamily="34" charset="-122"/>
                <a:ea typeface="微软雅黑" panose="020B0503020204020204" pitchFamily="34" charset="-122"/>
              </a:rPr>
              <a:t>命令检查</a:t>
            </a:r>
            <a:r>
              <a:rPr lang="en-US" altLang="zh-CN" sz="2000" dirty="0" err="1">
                <a:solidFill>
                  <a:srgbClr val="4C6062"/>
                </a:solidFill>
                <a:latin typeface="微软雅黑" panose="020B0503020204020204" pitchFamily="34" charset="-122"/>
                <a:ea typeface="微软雅黑" panose="020B0503020204020204" pitchFamily="34" charset="-122"/>
              </a:rPr>
              <a:t>vsftp</a:t>
            </a:r>
            <a:r>
              <a:rPr lang="zh-CN" altLang="en-US" sz="2000" dirty="0">
                <a:solidFill>
                  <a:srgbClr val="4C6062"/>
                </a:solidFill>
                <a:latin typeface="微软雅黑" panose="020B0503020204020204" pitchFamily="34" charset="-122"/>
                <a:ea typeface="微软雅黑" panose="020B0503020204020204" pitchFamily="34" charset="-122"/>
              </a:rPr>
              <a:t>的安装状态？</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2</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权限和文件系统权限有何不同？如何进行设置？</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3</a:t>
            </a:r>
            <a:r>
              <a:rPr lang="zh-CN" altLang="en-US" sz="2000" dirty="0">
                <a:solidFill>
                  <a:srgbClr val="4C6062"/>
                </a:solidFill>
                <a:latin typeface="微软雅黑" panose="020B0503020204020204" pitchFamily="34" charset="-122"/>
                <a:ea typeface="微软雅黑" panose="020B0503020204020204" pitchFamily="34" charset="-122"/>
              </a:rPr>
              <a:t>）为何不建议对根目录设置写权限？</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4</a:t>
            </a:r>
            <a:r>
              <a:rPr lang="zh-CN" altLang="en-US" sz="2000" dirty="0">
                <a:solidFill>
                  <a:srgbClr val="4C6062"/>
                </a:solidFill>
                <a:latin typeface="微软雅黑" panose="020B0503020204020204" pitchFamily="34" charset="-122"/>
                <a:ea typeface="微软雅黑" panose="020B0503020204020204" pitchFamily="34" charset="-122"/>
              </a:rPr>
              <a:t>）如何设置进入目录后的欢迎信息？</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5</a:t>
            </a:r>
            <a:r>
              <a:rPr lang="zh-CN" altLang="en-US" sz="2000" dirty="0">
                <a:solidFill>
                  <a:srgbClr val="4C6062"/>
                </a:solidFill>
                <a:latin typeface="微软雅黑" panose="020B0503020204020204" pitchFamily="34" charset="-122"/>
                <a:ea typeface="微软雅黑" panose="020B0503020204020204" pitchFamily="34" charset="-122"/>
              </a:rPr>
              <a:t>）如何锁定</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用户在其宿主目录中？</a:t>
            </a:r>
            <a:endParaRPr lang="zh-CN" altLang="en-US" sz="2000" dirty="0">
              <a:solidFill>
                <a:srgbClr val="4C6062"/>
              </a:solidFill>
              <a:latin typeface="微软雅黑" panose="020B0503020204020204" pitchFamily="34" charset="-122"/>
              <a:ea typeface="微软雅黑" panose="020B0503020204020204" pitchFamily="34" charset="-122"/>
            </a:endParaRPr>
          </a:p>
          <a:p>
            <a:pPr indent="457200">
              <a:lnSpc>
                <a:spcPct val="150000"/>
              </a:lnSpc>
              <a:spcBef>
                <a:spcPts val="360"/>
              </a:spcBef>
              <a:spcAft>
                <a:spcPts val="240"/>
              </a:spcAft>
            </a:pP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a:solidFill>
                  <a:srgbClr val="4C6062"/>
                </a:solidFill>
                <a:latin typeface="微软雅黑" panose="020B0503020204020204" pitchFamily="34" charset="-122"/>
                <a:ea typeface="微软雅黑" panose="020B0503020204020204" pitchFamily="34" charset="-122"/>
              </a:rPr>
              <a:t>6</a:t>
            </a:r>
            <a:r>
              <a:rPr lang="zh-CN" altLang="en-US" sz="2000" dirty="0">
                <a:solidFill>
                  <a:srgbClr val="4C6062"/>
                </a:solidFill>
                <a:latin typeface="微软雅黑" panose="020B0503020204020204" pitchFamily="34" charset="-122"/>
                <a:ea typeface="微软雅黑" panose="020B0503020204020204" pitchFamily="34" charset="-122"/>
              </a:rPr>
              <a:t>）</a:t>
            </a:r>
            <a:r>
              <a:rPr lang="en-US" altLang="zh-CN" sz="2000" dirty="0" err="1">
                <a:solidFill>
                  <a:srgbClr val="4C6062"/>
                </a:solidFill>
                <a:latin typeface="微软雅黑" panose="020B0503020204020204" pitchFamily="34" charset="-122"/>
                <a:ea typeface="微软雅黑" panose="020B0503020204020204" pitchFamily="34" charset="-122"/>
              </a:rPr>
              <a:t>user_list</a:t>
            </a:r>
            <a:r>
              <a:rPr lang="zh-CN" altLang="en-US" sz="2000" dirty="0">
                <a:solidFill>
                  <a:srgbClr val="4C6062"/>
                </a:solidFill>
                <a:latin typeface="微软雅黑" panose="020B0503020204020204" pitchFamily="34" charset="-122"/>
                <a:ea typeface="微软雅黑" panose="020B0503020204020204" pitchFamily="34" charset="-122"/>
              </a:rPr>
              <a:t>和</a:t>
            </a:r>
            <a:r>
              <a:rPr lang="en-US" altLang="zh-CN" sz="2000" dirty="0" err="1">
                <a:solidFill>
                  <a:srgbClr val="4C6062"/>
                </a:solidFill>
                <a:latin typeface="微软雅黑" panose="020B0503020204020204" pitchFamily="34" charset="-122"/>
                <a:ea typeface="微软雅黑" panose="020B0503020204020204" pitchFamily="34" charset="-122"/>
              </a:rPr>
              <a:t>ftpusers</a:t>
            </a:r>
            <a:r>
              <a:rPr lang="zh-CN" altLang="en-US" sz="2000" dirty="0">
                <a:solidFill>
                  <a:srgbClr val="4C6062"/>
                </a:solidFill>
                <a:latin typeface="微软雅黑" panose="020B0503020204020204" pitchFamily="34" charset="-122"/>
                <a:ea typeface="微软雅黑" panose="020B0503020204020204" pitchFamily="34" charset="-122"/>
              </a:rPr>
              <a:t>文件都存有用户名列表，如果一个用户同时存在两个文件中，最终的执行结果是怎样的？</a:t>
            </a:r>
            <a:endParaRPr lang="zh-CN" altLang="en-US" sz="2000" dirty="0">
              <a:solidFill>
                <a:srgbClr val="4C6062"/>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p:txBody>
          <a:bodyPr/>
          <a:lstStyle/>
          <a:p>
            <a:r>
              <a:rPr lang="zh-CN" altLang="en-US" dirty="0"/>
              <a:t>四、</a:t>
            </a:r>
            <a:r>
              <a:rPr lang="zh-CN" altLang="en-US" dirty="0">
                <a:latin typeface="Microsoft YaHei UI" panose="020B0503020204020204" pitchFamily="18" charset="-122"/>
                <a:cs typeface="Microsoft YaHei UI" panose="020B0503020204020204" pitchFamily="18" charset="-122"/>
                <a:sym typeface="+mn-ea"/>
              </a:rPr>
              <a:t>项目实录</a:t>
            </a:r>
            <a:endParaRPr lang="zh-CN" altLang="en-US" dirty="0"/>
          </a:p>
        </p:txBody>
      </p:sp>
      <p:sp>
        <p:nvSpPr>
          <p:cNvPr id="6" name="内容占位符 5"/>
          <p:cNvSpPr>
            <a:spLocks noGrp="1"/>
          </p:cNvSpPr>
          <p:nvPr>
            <p:ph idx="13"/>
          </p:nvPr>
        </p:nvSpPr>
        <p:spPr/>
        <p:txBody>
          <a:bodyPr>
            <a:normAutofit/>
          </a:bodyPr>
          <a:lstStyle/>
          <a:p>
            <a:r>
              <a:rPr lang="zh-CN" altLang="en-US" dirty="0"/>
              <a:t>配置与管理</a:t>
            </a:r>
            <a:r>
              <a:rPr lang="en-US" altLang="zh-CN" dirty="0"/>
              <a:t>FTP</a:t>
            </a:r>
            <a:r>
              <a:rPr lang="zh-CN" altLang="en-US" dirty="0"/>
              <a:t>服务器</a:t>
            </a:r>
            <a:endParaRPr lang="zh-CN" altLang="en-US" b="0"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重要说明</a:t>
            </a:r>
            <a:endParaRPr lang="zh-CN" altLang="en-US" dirty="0"/>
          </a:p>
        </p:txBody>
      </p:sp>
      <p:sp>
        <p:nvSpPr>
          <p:cNvPr id="7" name="文本框 1"/>
          <p:cNvSpPr txBox="1"/>
          <p:nvPr/>
        </p:nvSpPr>
        <p:spPr>
          <a:xfrm>
            <a:off x="373902" y="1143794"/>
            <a:ext cx="8849473" cy="6447919"/>
          </a:xfrm>
          <a:prstGeom prst="rect">
            <a:avLst/>
          </a:prstGeom>
          <a:noFill/>
        </p:spPr>
        <p:txBody>
          <a:bodyPr wrap="square" rtlCol="0" anchor="t">
            <a:spAutoFit/>
          </a:bodyPr>
          <a:lstStyle/>
          <a:p>
            <a:pPr indent="266700">
              <a:lnSpc>
                <a:spcPct val="150000"/>
              </a:lnSpc>
              <a:spcBef>
                <a:spcPts val="360"/>
              </a:spcBef>
              <a:spcAft>
                <a:spcPts val="240"/>
              </a:spcAft>
            </a:pPr>
            <a:r>
              <a:rPr lang="zh-CN" altLang="en-US" kern="100" dirty="0">
                <a:latin typeface="+mn-ea"/>
                <a:cs typeface="Times New Roman" panose="02020603050405020304" pitchFamily="18" charset="0"/>
              </a:rPr>
              <a:t>订购教材后请向作者索要含电子教案、微课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课堂慕课</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项目实录视频、课件、课标、授课计划、项目任务单、试卷等的备课包。</a:t>
            </a:r>
            <a:endParaRPr lang="zh-CN" altLang="en-US"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全套资源提供群： </a:t>
            </a:r>
            <a:r>
              <a:rPr lang="en-US" altLang="zh-CN" sz="2800" b="1" kern="100" dirty="0">
                <a:solidFill>
                  <a:srgbClr val="FF0000"/>
                </a:solidFill>
                <a:latin typeface="+mn-ea"/>
                <a:cs typeface="Times New Roman" panose="02020603050405020304" pitchFamily="18" charset="0"/>
              </a:rPr>
              <a:t>414901724</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作者</a:t>
            </a:r>
            <a:r>
              <a:rPr lang="en-US" altLang="zh-CN" kern="100" dirty="0">
                <a:latin typeface="+mn-ea"/>
                <a:cs typeface="Times New Roman" panose="02020603050405020304" pitchFamily="18" charset="0"/>
              </a:rPr>
              <a:t>QQ</a:t>
            </a:r>
            <a:r>
              <a:rPr lang="zh-CN" altLang="en-US" kern="100" dirty="0">
                <a:latin typeface="+mn-ea"/>
                <a:cs typeface="Times New Roman" panose="02020603050405020304" pitchFamily="18" charset="0"/>
              </a:rPr>
              <a:t>：</a:t>
            </a:r>
            <a:r>
              <a:rPr lang="en-US" altLang="zh-CN" sz="2800" b="1" kern="100" dirty="0">
                <a:solidFill>
                  <a:srgbClr val="FF0000"/>
                </a:solidFill>
                <a:latin typeface="+mn-ea"/>
                <a:cs typeface="Times New Roman" panose="02020603050405020304" pitchFamily="18" charset="0"/>
              </a:rPr>
              <a:t>68433059</a:t>
            </a:r>
            <a:endParaRPr lang="en-US" altLang="zh-CN" sz="2800" b="1" kern="100" dirty="0">
              <a:solidFill>
                <a:srgbClr val="FF0000"/>
              </a:solidFill>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教材：</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en-US" altLang="zh-CN" kern="100" dirty="0">
                <a:latin typeface="+mn-ea"/>
                <a:cs typeface="Times New Roman" panose="02020603050405020304" pitchFamily="18" charset="0"/>
              </a:rPr>
              <a:t>ISBN</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r>
              <a:rPr lang="zh-CN" altLang="en-US" kern="100" dirty="0">
                <a:latin typeface="+mn-ea"/>
                <a:cs typeface="Times New Roman" panose="02020603050405020304" pitchFamily="18" charset="0"/>
              </a:rPr>
              <a:t>微信扫码关注</a:t>
            </a:r>
            <a:r>
              <a:rPr lang="zh-CN" altLang="en-US" sz="2800" b="1" kern="100" dirty="0">
                <a:solidFill>
                  <a:srgbClr val="FF0000"/>
                </a:solidFill>
                <a:latin typeface="+mn-ea"/>
                <a:cs typeface="Times New Roman" panose="02020603050405020304" pitchFamily="18" charset="0"/>
              </a:rPr>
              <a:t>“规划教材”“计算机优秀教材”</a:t>
            </a:r>
            <a:r>
              <a:rPr lang="zh-CN" altLang="en-US" kern="100" dirty="0">
                <a:latin typeface="+mn-ea"/>
                <a:cs typeface="Times New Roman" panose="02020603050405020304" pitchFamily="18" charset="0"/>
              </a:rPr>
              <a:t>，时刻关注新书出版、资源提供和更新！随时可免费寄您公众号上的样书：</a:t>
            </a: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a:p>
            <a:pPr indent="266700">
              <a:lnSpc>
                <a:spcPct val="150000"/>
              </a:lnSpc>
              <a:spcBef>
                <a:spcPts val="360"/>
              </a:spcBef>
              <a:spcAft>
                <a:spcPts val="240"/>
              </a:spcAft>
            </a:pPr>
            <a:endParaRPr lang="en-US" altLang="zh-CN" kern="100" dirty="0">
              <a:latin typeface="+mn-ea"/>
              <a:cs typeface="Times New Roman" panose="02020603050405020304" pitchFamily="18" charset="0"/>
            </a:endParaRPr>
          </a:p>
        </p:txBody>
      </p:sp>
      <p:sp>
        <p:nvSpPr>
          <p:cNvPr id="8" name="Freeform 3"/>
          <p:cNvSpPr/>
          <p:nvPr/>
        </p:nvSpPr>
        <p:spPr>
          <a:xfrm rot="10800000">
            <a:off x="1146336" y="9151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3440" y="1143794"/>
            <a:ext cx="2670735" cy="267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75" y="3967165"/>
            <a:ext cx="27432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
        <p:nvSpPr>
          <p:cNvPr id="6" name="矩形 5"/>
          <p:cNvSpPr/>
          <p:nvPr/>
        </p:nvSpPr>
        <p:spPr>
          <a:xfrm>
            <a:off x="2258147" y="2210312"/>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7" name="矩形 6"/>
          <p:cNvSpPr/>
          <p:nvPr/>
        </p:nvSpPr>
        <p:spPr>
          <a:xfrm>
            <a:off x="2258147" y="4025019"/>
            <a:ext cx="7682056" cy="60973"/>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spcCol="0" rtlCol="0" anchor="ctr"/>
          <a:lstStyle/>
          <a:p>
            <a:pPr algn="ctr"/>
            <a:endParaRPr lang="zh-CN" altLang="en-US"/>
          </a:p>
        </p:txBody>
      </p:sp>
      <p:sp>
        <p:nvSpPr>
          <p:cNvPr id="14" name="椭圆 13"/>
          <p:cNvSpPr/>
          <p:nvPr/>
        </p:nvSpPr>
        <p:spPr>
          <a:xfrm>
            <a:off x="10095121" y="2480346"/>
            <a:ext cx="203200" cy="203200"/>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5121" y="2727996"/>
            <a:ext cx="203200" cy="203200"/>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095121" y="2975646"/>
            <a:ext cx="203200" cy="203200"/>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
          <p:cNvSpPr txBox="1"/>
          <p:nvPr/>
        </p:nvSpPr>
        <p:spPr>
          <a:xfrm>
            <a:off x="2611437" y="2134394"/>
            <a:ext cx="7006442" cy="1938992"/>
          </a:xfrm>
          <a:prstGeom prst="rect">
            <a:avLst/>
          </a:prstGeom>
          <a:noFill/>
        </p:spPr>
        <p:txBody>
          <a:bodyPr wrap="square" rtlCol="0">
            <a:spAutoFit/>
          </a:bodyPr>
          <a:lstStyle/>
          <a:p>
            <a:r>
              <a:rPr lang="en-US" altLang="zh-CN" sz="12000" b="1" dirty="0">
                <a:solidFill>
                  <a:schemeClr val="bg1"/>
                </a:solidFill>
                <a:latin typeface="微软雅黑" panose="020B0503020204020204" pitchFamily="34" charset="-122"/>
                <a:ea typeface="微软雅黑" panose="020B0503020204020204" pitchFamily="34" charset="-122"/>
              </a:rPr>
              <a:t>THANKS</a:t>
            </a:r>
            <a:endParaRPr lang="zh-CN" altLang="en-US" sz="1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anose="020B0503020204020204" pitchFamily="18" charset="-122"/>
                <a:cs typeface="Microsoft YaHei UI" panose="020B0503020204020204" pitchFamily="18" charset="-122"/>
                <a:sym typeface="+mn-ea"/>
              </a:rPr>
              <a:t>项目知识准备</a:t>
            </a:r>
            <a:endParaRPr lang="zh-CN" altLang="en-US" dirty="0"/>
          </a:p>
        </p:txBody>
      </p:sp>
      <p:sp>
        <p:nvSpPr>
          <p:cNvPr id="6" name="内容占位符 5"/>
          <p:cNvSpPr>
            <a:spLocks noGrp="1"/>
          </p:cNvSpPr>
          <p:nvPr>
            <p:ph idx="13"/>
          </p:nvPr>
        </p:nvSpPr>
        <p:spPr/>
        <p:txBody>
          <a:bodyPr>
            <a:noAutofit/>
          </a:bodyPr>
          <a:lstStyle/>
          <a:p>
            <a:r>
              <a:rPr lang="zh-CN" altLang="en-US" dirty="0"/>
              <a:t>匿名用户</a:t>
            </a:r>
            <a:endParaRPr lang="zh-CN" altLang="en-US" dirty="0"/>
          </a:p>
        </p:txBody>
      </p:sp>
      <p:sp>
        <p:nvSpPr>
          <p:cNvPr id="2" name="文本框 1"/>
          <p:cNvSpPr txBox="1"/>
          <p:nvPr/>
        </p:nvSpPr>
        <p:spPr>
          <a:xfrm>
            <a:off x="688814" y="1570517"/>
            <a:ext cx="10378601" cy="1884618"/>
          </a:xfrm>
          <a:prstGeom prst="rect">
            <a:avLst/>
          </a:prstGeom>
          <a:noFill/>
        </p:spPr>
        <p:txBody>
          <a:bodyPr wrap="square" rtlCol="0" anchor="t">
            <a:spAutoFit/>
          </a:bodyPr>
          <a:lstStyle/>
          <a:p>
            <a:pPr marL="342900" indent="457200">
              <a:lnSpc>
                <a:spcPct val="150000"/>
              </a:lnSpc>
            </a:pP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服务不同于</a:t>
            </a:r>
            <a:r>
              <a:rPr lang="en-US" altLang="zh-CN" sz="2000" dirty="0">
                <a:solidFill>
                  <a:srgbClr val="4C6062"/>
                </a:solidFill>
                <a:latin typeface="微软雅黑" panose="020B0503020204020204" pitchFamily="34" charset="-122"/>
                <a:ea typeface="微软雅黑" panose="020B0503020204020204" pitchFamily="34" charset="-122"/>
              </a:rPr>
              <a:t>WWW</a:t>
            </a:r>
            <a:r>
              <a:rPr lang="zh-CN" altLang="en-US" sz="2000" dirty="0">
                <a:solidFill>
                  <a:srgbClr val="4C6062"/>
                </a:solidFill>
                <a:latin typeface="微软雅黑" panose="020B0503020204020204" pitchFamily="34" charset="-122"/>
                <a:ea typeface="微软雅黑" panose="020B0503020204020204" pitchFamily="34" charset="-122"/>
              </a:rPr>
              <a:t>，它首先要求登录到服务器上，然后再进行文件的传输。这对于很多公开提供软件下载的服务器来说十分不便，于是匿名用户访问就诞生了：通过使用一个共同的用户名</a:t>
            </a:r>
            <a:r>
              <a:rPr lang="en-US" altLang="zh-CN" sz="2000" dirty="0">
                <a:solidFill>
                  <a:srgbClr val="4C6062"/>
                </a:solidFill>
                <a:latin typeface="微软雅黑" panose="020B0503020204020204" pitchFamily="34" charset="-122"/>
                <a:ea typeface="微软雅黑" panose="020B0503020204020204" pitchFamily="34" charset="-122"/>
              </a:rPr>
              <a:t>anonymous</a:t>
            </a:r>
            <a:r>
              <a:rPr lang="zh-CN" altLang="en-US" sz="2000" dirty="0">
                <a:solidFill>
                  <a:srgbClr val="4C6062"/>
                </a:solidFill>
                <a:latin typeface="微软雅黑" panose="020B0503020204020204" pitchFamily="34" charset="-122"/>
                <a:ea typeface="微软雅黑" panose="020B0503020204020204" pitchFamily="34" charset="-122"/>
              </a:rPr>
              <a:t>，密码不限的管理策略（一般使用用户的邮箱作为密码即可）让任何用户都可以很方便地从</a:t>
            </a:r>
            <a:r>
              <a:rPr lang="en-US" altLang="zh-CN" sz="2000" dirty="0">
                <a:solidFill>
                  <a:srgbClr val="4C6062"/>
                </a:solidFill>
                <a:latin typeface="微软雅黑" panose="020B0503020204020204" pitchFamily="34" charset="-122"/>
                <a:ea typeface="微软雅黑" panose="020B0503020204020204" pitchFamily="34" charset="-122"/>
              </a:rPr>
              <a:t>FTP</a:t>
            </a:r>
            <a:r>
              <a:rPr lang="zh-CN" altLang="en-US" sz="2000" dirty="0">
                <a:solidFill>
                  <a:srgbClr val="4C6062"/>
                </a:solidFill>
                <a:latin typeface="微软雅黑" panose="020B0503020204020204" pitchFamily="34" charset="-122"/>
                <a:ea typeface="微软雅黑" panose="020B0503020204020204" pitchFamily="34" charset="-122"/>
              </a:rPr>
              <a:t>服务器上下载软件。</a:t>
            </a:r>
            <a:endParaRPr lang="en-US" altLang="zh-CN" sz="2000" dirty="0">
              <a:solidFill>
                <a:srgbClr val="4C6062"/>
              </a:solidFill>
              <a:latin typeface="微软雅黑" panose="020B0503020204020204" pitchFamily="34" charset="-122"/>
              <a:ea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633075" cy="1123950"/>
            <a:chOff x="1325" y="8641"/>
            <a:chExt cx="16745" cy="1770"/>
          </a:xfrm>
        </p:grpSpPr>
        <p:sp>
          <p:nvSpPr>
            <p:cNvPr id="38" name="矩形 37"/>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914029" y="2743994"/>
            <a:ext cx="2251946"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项目设计与准备</a:t>
            </a:r>
            <a:endPar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项目实施</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0" name="TextBox 1"/>
          <p:cNvSpPr txBox="1"/>
          <p:nvPr/>
        </p:nvSpPr>
        <p:spPr>
          <a:xfrm>
            <a:off x="5123624" y="4281352"/>
            <a:ext cx="3587713"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FTP</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a:t>
            </a:r>
            <a:r>
              <a:rPr lang="zh-CN" altLang="en-US" dirty="0">
                <a:latin typeface="Microsoft YaHei UI" panose="020B0503020204020204" pitchFamily="18" charset="-122"/>
                <a:cs typeface="Microsoft YaHei UI" panose="020B0503020204020204" pitchFamily="18" charset="-122"/>
                <a:sym typeface="+mn-ea"/>
              </a:rPr>
              <a:t>项目设计与准备</a:t>
            </a:r>
            <a:endParaRPr lang="zh-CN" altLang="en-US" dirty="0"/>
          </a:p>
        </p:txBody>
      </p:sp>
      <p:sp>
        <p:nvSpPr>
          <p:cNvPr id="6" name="内容占位符 5"/>
          <p:cNvSpPr>
            <a:spLocks noGrp="1"/>
          </p:cNvSpPr>
          <p:nvPr>
            <p:ph idx="13"/>
          </p:nvPr>
        </p:nvSpPr>
        <p:spPr/>
        <p:txBody>
          <a:bodyPr>
            <a:normAutofit/>
          </a:bodyPr>
          <a:lstStyle/>
          <a:p>
            <a:r>
              <a:rPr lang="zh-CN" altLang="en-US" dirty="0"/>
              <a:t>项目需求准备</a:t>
            </a:r>
            <a:endParaRPr lang="zh-CN" altLang="en-US" b="0" dirty="0"/>
          </a:p>
        </p:txBody>
      </p:sp>
      <p:sp>
        <p:nvSpPr>
          <p:cNvPr id="2" name="文本框 1"/>
          <p:cNvSpPr txBox="1"/>
          <p:nvPr/>
        </p:nvSpPr>
        <p:spPr>
          <a:xfrm>
            <a:off x="928187" y="1570517"/>
            <a:ext cx="10276388" cy="1422954"/>
          </a:xfrm>
          <a:prstGeom prst="rect">
            <a:avLst/>
          </a:prstGeom>
          <a:noFill/>
        </p:spPr>
        <p:txBody>
          <a:bodyPr wrap="square" rtlCol="0" anchor="t">
            <a:spAutoFit/>
          </a:bodyPr>
          <a:lstStyle/>
          <a:p>
            <a:pPr indent="266700" algn="just">
              <a:lnSpc>
                <a:spcPct val="150000"/>
              </a:lnSpc>
            </a:pPr>
            <a:r>
              <a:rPr lang="zh-CN" altLang="en-US" sz="2000" kern="100" dirty="0">
                <a:effectLst/>
                <a:latin typeface="+mn-ea"/>
              </a:rPr>
              <a:t>两台安装了统信</a:t>
            </a:r>
            <a:r>
              <a:rPr lang="en-US" altLang="zh-CN" sz="2000" kern="100" dirty="0">
                <a:effectLst/>
                <a:latin typeface="+mn-ea"/>
              </a:rPr>
              <a:t>UOS V20</a:t>
            </a:r>
            <a:r>
              <a:rPr lang="zh-CN" altLang="en-US" sz="2000" kern="100" dirty="0">
                <a:effectLst/>
                <a:latin typeface="+mn-ea"/>
              </a:rPr>
              <a:t>的计算机，连网方式都设为</a:t>
            </a:r>
            <a:r>
              <a:rPr lang="en-US" altLang="zh-CN" sz="2000" kern="100" dirty="0">
                <a:effectLst/>
                <a:latin typeface="+mn-ea"/>
              </a:rPr>
              <a:t>host only</a:t>
            </a:r>
            <a:r>
              <a:rPr lang="zh-CN" altLang="en-US" sz="2000" kern="100" dirty="0">
                <a:effectLst/>
                <a:latin typeface="+mn-ea"/>
              </a:rPr>
              <a:t>（</a:t>
            </a:r>
            <a:r>
              <a:rPr lang="en-US" altLang="zh-CN" sz="2000" kern="100" dirty="0">
                <a:effectLst/>
                <a:latin typeface="+mn-ea"/>
              </a:rPr>
              <a:t>VMnet1</a:t>
            </a:r>
            <a:r>
              <a:rPr lang="zh-CN" altLang="en-US" sz="2000" kern="100" dirty="0">
                <a:effectLst/>
                <a:latin typeface="+mn-ea"/>
              </a:rPr>
              <a:t>），一台作为服务器，一台作为客户端使用。宿主机使用</a:t>
            </a:r>
            <a:r>
              <a:rPr lang="en-US" altLang="zh-CN" sz="2000" kern="100" dirty="0">
                <a:effectLst/>
                <a:latin typeface="+mn-ea"/>
              </a:rPr>
              <a:t>Windows 10</a:t>
            </a:r>
            <a:r>
              <a:rPr lang="zh-CN" altLang="en-US" sz="2000" kern="100" dirty="0">
                <a:effectLst/>
                <a:latin typeface="+mn-ea"/>
              </a:rPr>
              <a:t>。计算机的配置信息如表所示（可以使用</a:t>
            </a:r>
            <a:r>
              <a:rPr lang="en-US" altLang="zh-CN" sz="2000" kern="100" dirty="0">
                <a:effectLst/>
                <a:latin typeface="+mn-ea"/>
              </a:rPr>
              <a:t>VM</a:t>
            </a:r>
            <a:r>
              <a:rPr lang="zh-CN" altLang="en-US" sz="2000" kern="100" dirty="0">
                <a:effectLst/>
                <a:latin typeface="+mn-ea"/>
              </a:rPr>
              <a:t>的克隆技术快速安装需要的统信</a:t>
            </a:r>
            <a:r>
              <a:rPr lang="en-US" altLang="zh-CN" sz="2000" kern="100" dirty="0">
                <a:effectLst/>
                <a:latin typeface="+mn-ea"/>
              </a:rPr>
              <a:t>UOS V20</a:t>
            </a:r>
            <a:r>
              <a:rPr lang="zh-CN" altLang="en-US" sz="2000" kern="100" dirty="0">
                <a:effectLst/>
                <a:latin typeface="+mn-ea"/>
              </a:rPr>
              <a:t>客户端）。</a:t>
            </a:r>
            <a:endParaRPr lang="zh-CN" altLang="en-US"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7" name="图片 6"/>
          <p:cNvPicPr>
            <a:picLocks noChangeAspect="1"/>
          </p:cNvPicPr>
          <p:nvPr/>
        </p:nvPicPr>
        <p:blipFill>
          <a:blip r:embed="rId1"/>
          <a:stretch>
            <a:fillRect/>
          </a:stretch>
        </p:blipFill>
        <p:spPr>
          <a:xfrm flipV="1">
            <a:off x="993776" y="3455135"/>
            <a:ext cx="10119794" cy="2641659"/>
          </a:xfrm>
          <a:prstGeom prst="rect">
            <a:avLst/>
          </a:prstGeom>
        </p:spPr>
      </p:pic>
      <p:graphicFrame>
        <p:nvGraphicFramePr>
          <p:cNvPr id="5" name="表格 4"/>
          <p:cNvGraphicFramePr>
            <a:graphicFrameLocks noGrp="1"/>
          </p:cNvGraphicFramePr>
          <p:nvPr/>
        </p:nvGraphicFramePr>
        <p:xfrm>
          <a:off x="2441575" y="3582194"/>
          <a:ext cx="7086600" cy="2362199"/>
        </p:xfrm>
        <a:graphic>
          <a:graphicData uri="http://schemas.openxmlformats.org/drawingml/2006/table">
            <a:tbl>
              <a:tblPr firstRow="1" firstCol="1" bandRow="1" bandCol="1">
                <a:tableStyleId>{5C22544A-7EE6-4342-B048-85BDC9FD1C3A}</a:tableStyleId>
              </a:tblPr>
              <a:tblGrid>
                <a:gridCol w="1925105"/>
                <a:gridCol w="1285767"/>
                <a:gridCol w="1545188"/>
                <a:gridCol w="2330540"/>
              </a:tblGrid>
              <a:tr h="460869">
                <a:tc>
                  <a:txBody>
                    <a:bodyPr/>
                    <a:lstStyle/>
                    <a:p>
                      <a:pPr algn="ctr">
                        <a:lnSpc>
                          <a:spcPts val="1600"/>
                        </a:lnSpc>
                        <a:spcBef>
                          <a:spcPts val="120"/>
                        </a:spcBef>
                        <a:spcAft>
                          <a:spcPts val="120"/>
                        </a:spcAft>
                      </a:pPr>
                      <a:r>
                        <a:rPr lang="zh-CN" sz="1400" kern="100">
                          <a:effectLst/>
                        </a:rPr>
                        <a:t>主机名称</a:t>
                      </a:r>
                      <a:endParaRPr lang="zh-CN" sz="14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1400" kern="100">
                          <a:effectLst/>
                        </a:rPr>
                        <a:t>操作系统</a:t>
                      </a:r>
                      <a:endParaRPr lang="zh-CN" sz="14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en-US" sz="1400" kern="100">
                          <a:effectLst/>
                        </a:rPr>
                        <a:t>IP</a:t>
                      </a:r>
                      <a:r>
                        <a:rPr lang="zh-CN" sz="1400" kern="100">
                          <a:effectLst/>
                        </a:rPr>
                        <a:t>地址</a:t>
                      </a:r>
                      <a:endParaRPr lang="zh-CN" sz="1400" kern="100">
                        <a:solidFill>
                          <a:srgbClr val="FFFFFF"/>
                        </a:solidFill>
                        <a:effectLst/>
                        <a:latin typeface="方正兰亭黑简体"/>
                        <a:cs typeface="Times New Roman" panose="02020603050405020304" pitchFamily="18" charset="0"/>
                      </a:endParaRPr>
                    </a:p>
                  </a:txBody>
                  <a:tcPr marL="68580" marR="68580" marT="0" marB="0" anchor="ctr"/>
                </a:tc>
                <a:tc>
                  <a:txBody>
                    <a:bodyPr/>
                    <a:lstStyle/>
                    <a:p>
                      <a:pPr algn="ctr">
                        <a:lnSpc>
                          <a:spcPts val="1600"/>
                        </a:lnSpc>
                        <a:spcBef>
                          <a:spcPts val="120"/>
                        </a:spcBef>
                        <a:spcAft>
                          <a:spcPts val="120"/>
                        </a:spcAft>
                      </a:pPr>
                      <a:r>
                        <a:rPr lang="zh-CN" sz="1400" kern="100">
                          <a:effectLst/>
                        </a:rPr>
                        <a:t>角色及其他</a:t>
                      </a:r>
                      <a:endParaRPr lang="zh-CN" sz="1400" kern="100">
                        <a:solidFill>
                          <a:srgbClr val="FFFFFF"/>
                        </a:solidFill>
                        <a:effectLst/>
                        <a:latin typeface="方正兰亭黑简体"/>
                        <a:cs typeface="Times New Roman" panose="02020603050405020304" pitchFamily="18" charset="0"/>
                      </a:endParaRPr>
                    </a:p>
                  </a:txBody>
                  <a:tcPr marL="68580" marR="68580" marT="0" marB="0"/>
                </a:tc>
              </a:tr>
              <a:tr h="460217">
                <a:tc>
                  <a:txBody>
                    <a:bodyPr/>
                    <a:lstStyle/>
                    <a:p>
                      <a:pPr>
                        <a:lnSpc>
                          <a:spcPts val="1600"/>
                        </a:lnSpc>
                        <a:spcBef>
                          <a:spcPts val="180"/>
                        </a:spcBef>
                        <a:spcAft>
                          <a:spcPts val="180"/>
                        </a:spcAft>
                      </a:pPr>
                      <a:r>
                        <a:rPr lang="en-US" sz="1400" kern="100">
                          <a:effectLst/>
                        </a:rPr>
                        <a:t>FTP</a:t>
                      </a:r>
                      <a:r>
                        <a:rPr lang="zh-CN" sz="1400" kern="100">
                          <a:effectLst/>
                        </a:rPr>
                        <a:t>服务器：</a:t>
                      </a:r>
                      <a:r>
                        <a:rPr lang="en-US" sz="1400" kern="100">
                          <a:effectLst/>
                        </a:rPr>
                        <a:t>Server01</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zh-CN" altLang="en-US" sz="1400" kern="100" dirty="0">
                          <a:effectLst/>
                        </a:rPr>
                        <a:t>统信</a:t>
                      </a:r>
                      <a:r>
                        <a:rPr lang="en-US" sz="1400" kern="100" dirty="0">
                          <a:effectLst/>
                        </a:rPr>
                        <a:t>UOS V20</a:t>
                      </a:r>
                      <a:endParaRPr 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192.168.10.1</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FTP</a:t>
                      </a:r>
                      <a:r>
                        <a:rPr lang="zh-CN" sz="1400" kern="100">
                          <a:effectLst/>
                        </a:rPr>
                        <a:t>服务器，</a:t>
                      </a:r>
                      <a:r>
                        <a:rPr lang="en-US" sz="1400" kern="100">
                          <a:effectLst/>
                        </a:rPr>
                        <a:t>VMnet1</a:t>
                      </a:r>
                      <a:endParaRPr lang="zh-CN" sz="1400" kern="100">
                        <a:effectLst/>
                        <a:latin typeface="Times New Roman" panose="02020603050405020304" pitchFamily="18" charset="0"/>
                        <a:ea typeface="方正书宋简体"/>
                      </a:endParaRPr>
                    </a:p>
                  </a:txBody>
                  <a:tcPr marL="68580" marR="68580" marT="0" marB="0" anchor="ctr"/>
                </a:tc>
              </a:tr>
              <a:tr h="460217">
                <a:tc>
                  <a:txBody>
                    <a:bodyPr/>
                    <a:lstStyle/>
                    <a:p>
                      <a:pPr>
                        <a:lnSpc>
                          <a:spcPts val="1600"/>
                        </a:lnSpc>
                        <a:spcBef>
                          <a:spcPts val="180"/>
                        </a:spcBef>
                        <a:spcAft>
                          <a:spcPts val="180"/>
                        </a:spcAft>
                      </a:pPr>
                      <a:r>
                        <a:rPr lang="zh-CN" altLang="en-US" sz="1400" kern="100" dirty="0">
                          <a:effectLst/>
                        </a:rPr>
                        <a:t>统信</a:t>
                      </a:r>
                      <a:r>
                        <a:rPr lang="en-US" altLang="zh-CN" sz="1400" kern="100" dirty="0">
                          <a:effectLst/>
                        </a:rPr>
                        <a:t>UOS</a:t>
                      </a:r>
                      <a:r>
                        <a:rPr lang="zh-CN" sz="1400" kern="100" dirty="0">
                          <a:effectLst/>
                        </a:rPr>
                        <a:t>客户端：</a:t>
                      </a:r>
                      <a:r>
                        <a:rPr lang="en-US" sz="1400" kern="100" dirty="0">
                          <a:effectLst/>
                        </a:rPr>
                        <a:t>Client1</a:t>
                      </a:r>
                      <a:endParaRPr 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zh-CN" altLang="en-US" sz="1400" kern="100" dirty="0">
                          <a:effectLst/>
                        </a:rPr>
                        <a:t>统信</a:t>
                      </a:r>
                      <a:r>
                        <a:rPr lang="en-US" sz="1400" kern="100" dirty="0">
                          <a:effectLst/>
                        </a:rPr>
                        <a:t>UOS V20</a:t>
                      </a:r>
                      <a:endParaRPr lang="zh-CN" sz="1400" kern="100" dirty="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192.168.10.21</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FTP</a:t>
                      </a:r>
                      <a:r>
                        <a:rPr lang="zh-CN" sz="1400" kern="100">
                          <a:effectLst/>
                        </a:rPr>
                        <a:t>客户端，</a:t>
                      </a:r>
                      <a:r>
                        <a:rPr lang="en-US" sz="1400" kern="100">
                          <a:effectLst/>
                        </a:rPr>
                        <a:t>VMnet1</a:t>
                      </a:r>
                      <a:endParaRPr lang="zh-CN" sz="1400" kern="100">
                        <a:effectLst/>
                        <a:latin typeface="Times New Roman" panose="02020603050405020304" pitchFamily="18" charset="0"/>
                        <a:ea typeface="方正书宋简体"/>
                      </a:endParaRPr>
                    </a:p>
                  </a:txBody>
                  <a:tcPr marL="68580" marR="68580" marT="0" marB="0" anchor="ctr"/>
                </a:tc>
              </a:tr>
              <a:tr h="980896">
                <a:tc>
                  <a:txBody>
                    <a:bodyPr/>
                    <a:lstStyle/>
                    <a:p>
                      <a:pPr>
                        <a:lnSpc>
                          <a:spcPts val="1600"/>
                        </a:lnSpc>
                        <a:spcBef>
                          <a:spcPts val="180"/>
                        </a:spcBef>
                        <a:spcAft>
                          <a:spcPts val="180"/>
                        </a:spcAft>
                      </a:pPr>
                      <a:r>
                        <a:rPr lang="en-US" sz="1400" kern="100">
                          <a:effectLst/>
                        </a:rPr>
                        <a:t>Windows</a:t>
                      </a:r>
                      <a:r>
                        <a:rPr lang="zh-CN" sz="1400" kern="100">
                          <a:effectLst/>
                        </a:rPr>
                        <a:t>客户端：</a:t>
                      </a:r>
                      <a:r>
                        <a:rPr lang="en-US" sz="1400" kern="100">
                          <a:effectLst/>
                        </a:rPr>
                        <a:t>Client2</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Windows 10</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a:effectLst/>
                        </a:rPr>
                        <a:t>192.168.10.31</a:t>
                      </a:r>
                      <a:endParaRPr lang="zh-CN" sz="1400" kern="100">
                        <a:effectLst/>
                        <a:latin typeface="Times New Roman" panose="02020603050405020304" pitchFamily="18" charset="0"/>
                        <a:ea typeface="方正书宋简体"/>
                      </a:endParaRPr>
                    </a:p>
                  </a:txBody>
                  <a:tcPr marL="68580" marR="68580" marT="0" marB="0" anchor="ctr"/>
                </a:tc>
                <a:tc>
                  <a:txBody>
                    <a:bodyPr/>
                    <a:lstStyle/>
                    <a:p>
                      <a:pPr>
                        <a:lnSpc>
                          <a:spcPts val="1600"/>
                        </a:lnSpc>
                        <a:spcBef>
                          <a:spcPts val="180"/>
                        </a:spcBef>
                        <a:spcAft>
                          <a:spcPts val="180"/>
                        </a:spcAft>
                      </a:pPr>
                      <a:r>
                        <a:rPr lang="en-US" sz="1400" kern="100" dirty="0">
                          <a:effectLst/>
                        </a:rPr>
                        <a:t>FTP</a:t>
                      </a:r>
                      <a:r>
                        <a:rPr lang="zh-CN" sz="1400" kern="100" dirty="0">
                          <a:effectLst/>
                        </a:rPr>
                        <a:t>客户端，</a:t>
                      </a:r>
                      <a:r>
                        <a:rPr lang="en-US" sz="1400" kern="100" dirty="0">
                          <a:effectLst/>
                        </a:rPr>
                        <a:t>VMnet1</a:t>
                      </a:r>
                      <a:endParaRPr lang="zh-CN" sz="1400" kern="100" dirty="0">
                        <a:effectLst/>
                        <a:latin typeface="Times New Roman" panose="02020603050405020304" pitchFamily="18" charset="0"/>
                        <a:ea typeface="方正书宋简体"/>
                      </a:endParaRPr>
                    </a:p>
                  </a:txBody>
                  <a:tcPr marL="68580" marR="68580" marT="0" marB="0" anchor="ctr"/>
                </a:tc>
              </a:tr>
            </a:tbl>
          </a:graphicData>
        </a:graphic>
      </p:graphicFrame>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066429" y="3485577"/>
            <a:ext cx="1772638" cy="369353"/>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TextBox 1"/>
          <p:cNvSpPr txBox="1"/>
          <p:nvPr/>
        </p:nvSpPr>
        <p:spPr>
          <a:xfrm>
            <a:off x="5133472" y="2777709"/>
            <a:ext cx="1705595"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项目设计与准备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18" name="TextBox 1"/>
          <p:cNvSpPr txBox="1"/>
          <p:nvPr/>
        </p:nvSpPr>
        <p:spPr>
          <a:xfrm>
            <a:off x="5133472" y="2069841"/>
            <a:ext cx="1461939"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lang="zh-CN" altLang="en-US" sz="1900" dirty="0">
                <a:solidFill>
                  <a:srgbClr val="656D8D"/>
                </a:solidFill>
                <a:latin typeface="Microsoft YaHei UI" panose="020B0503020204020204" pitchFamily="18" charset="-122"/>
                <a:ea typeface="微软雅黑" panose="020B0503020204020204" pitchFamily="34" charset="-122"/>
              </a:rPr>
              <a:t>项目知识准备</a:t>
            </a:r>
            <a:endParaRPr lang="zh-CN" altLang="en-US" sz="1900" dirty="0">
              <a:solidFill>
                <a:srgbClr val="656D8D"/>
              </a:solidFill>
              <a:latin typeface="Microsoft YaHei UI" panose="020B0503020204020204" pitchFamily="18" charset="-122"/>
              <a:ea typeface="微软雅黑" panose="020B0503020204020204" pitchFamily="34" charset="-122"/>
            </a:endParaRPr>
          </a:p>
        </p:txBody>
      </p:sp>
      <p:sp>
        <p:nvSpPr>
          <p:cNvPr id="48" name="TextBox 1"/>
          <p:cNvSpPr txBox="1"/>
          <p:nvPr/>
        </p:nvSpPr>
        <p:spPr>
          <a:xfrm>
            <a:off x="5176004" y="3531486"/>
            <a:ext cx="974626"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chemeClr val="bg1"/>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a:t>
            </a:r>
            <a:r>
              <a:rPr lang="zh-CN" altLang="en-US" sz="1900" dirty="0">
                <a:solidFill>
                  <a:schemeClr val="bg1"/>
                </a:solidFill>
                <a:latin typeface="Microsoft YaHei UI" panose="020B0503020204020204" pitchFamily="18" charset="-122"/>
                <a:ea typeface="微软雅黑" panose="020B0503020204020204" pitchFamily="34" charset="-122"/>
              </a:rPr>
              <a:t>实施</a:t>
            </a:r>
            <a:endParaRPr lang="zh-CN" altLang="en-US" sz="1900" dirty="0">
              <a:solidFill>
                <a:schemeClr val="bg1"/>
              </a:solidFill>
              <a:latin typeface="Microsoft YaHei UI" panose="020B0503020204020204" pitchFamily="18" charset="-122"/>
              <a:ea typeface="微软雅黑" panose="020B0503020204020204" pitchFamily="34" charset="-122"/>
            </a:endParaRPr>
          </a:p>
        </p:txBody>
      </p:sp>
      <p:sp>
        <p:nvSpPr>
          <p:cNvPr id="50" name="TextBox 1"/>
          <p:cNvSpPr txBox="1"/>
          <p:nvPr/>
        </p:nvSpPr>
        <p:spPr>
          <a:xfrm>
            <a:off x="5123624" y="4281352"/>
            <a:ext cx="3587713" cy="350886"/>
          </a:xfrm>
          <a:prstGeom prst="rect">
            <a:avLst/>
          </a:prstGeom>
          <a:noFill/>
        </p:spPr>
        <p:txBody>
          <a:bodyPr wrap="none" lIns="0" tIns="0" rIns="0" bIns="60981" rtlCol="0">
            <a:spAutoFit/>
          </a:bodyPr>
          <a:lstStyle/>
          <a:p>
            <a:pPr marL="0" marR="0" lvl="0" indent="0" algn="l" defTabSz="1219200" rtl="0" eaLnBrk="1" fontAlgn="auto" latinLnBrk="0" hangingPunct="1">
              <a:lnSpc>
                <a:spcPts val="24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项目实录：配置与管理</a:t>
            </a:r>
            <a:r>
              <a:rPr kumimoji="0" lang="en-US" altLang="zh-CN"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FTP</a:t>
            </a:r>
            <a:r>
              <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rPr>
              <a:t>服务器</a:t>
            </a:r>
            <a:endParaRPr kumimoji="0" lang="zh-CN" altLang="en-US" sz="1900" b="0" i="0" u="none" strike="noStrike" kern="1200" cap="none" spc="0" normalizeH="0" baseline="0" noProof="0" dirty="0">
              <a:ln>
                <a:noFill/>
              </a:ln>
              <a:solidFill>
                <a:srgbClr val="656D8D"/>
              </a:solidFill>
              <a:effectLst/>
              <a:uLnTx/>
              <a:uFillTx/>
              <a:latin typeface="Microsoft YaHei UI" panose="020B0503020204020204" pitchFamily="18" charset="-122"/>
              <a:ea typeface="微软雅黑" panose="020B0503020204020204" pitchFamily="34" charset="-122"/>
              <a:cs typeface="Microsoft YaHei UI" panose="020B0503020204020204" pitchFamily="18" charset="-122"/>
            </a:endParaRPr>
          </a:p>
        </p:txBody>
      </p:sp>
      <p:sp>
        <p:nvSpPr>
          <p:cNvPr id="51" name="Freeform 3"/>
          <p:cNvSpPr/>
          <p:nvPr/>
        </p:nvSpPr>
        <p:spPr>
          <a:xfrm>
            <a:off x="4700092" y="1642913"/>
            <a:ext cx="79628" cy="3615681"/>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A4B3D8"/>
            </a:solidFill>
            <a:prstDash val="solid"/>
          </a:ln>
        </p:spPr>
        <p:style>
          <a:lnRef idx="1">
            <a:schemeClr val="accent1"/>
          </a:lnRef>
          <a:fillRef idx="0">
            <a:schemeClr val="accent1"/>
          </a:fillRef>
          <a:effectRef idx="0">
            <a:schemeClr val="accent1"/>
          </a:effectRef>
          <a:fontRef idx="minor">
            <a:schemeClr val="tx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2" name="Freeform 3"/>
          <p:cNvSpPr/>
          <p:nvPr/>
        </p:nvSpPr>
        <p:spPr>
          <a:xfrm>
            <a:off x="4637406" y="2158484"/>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Freeform 3"/>
          <p:cNvSpPr/>
          <p:nvPr/>
        </p:nvSpPr>
        <p:spPr>
          <a:xfrm>
            <a:off x="4637406" y="2902368"/>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Freeform 3"/>
          <p:cNvSpPr/>
          <p:nvPr/>
        </p:nvSpPr>
        <p:spPr>
          <a:xfrm>
            <a:off x="4637406" y="36357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4" name="Freeform 3"/>
          <p:cNvSpPr/>
          <p:nvPr/>
        </p:nvSpPr>
        <p:spPr>
          <a:xfrm>
            <a:off x="4637406" y="4359693"/>
            <a:ext cx="142314" cy="142272"/>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15111</Words>
  <Application>WPS 演示</Application>
  <PresentationFormat>自定义</PresentationFormat>
  <Paragraphs>796</Paragraphs>
  <Slides>57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57</vt:i4>
      </vt:variant>
    </vt:vector>
  </HeadingPairs>
  <TitlesOfParts>
    <vt:vector size="72" baseType="lpstr">
      <vt:lpstr>Arial</vt:lpstr>
      <vt:lpstr>宋体</vt:lpstr>
      <vt:lpstr>Wingdings</vt:lpstr>
      <vt:lpstr>微软雅黑</vt:lpstr>
      <vt:lpstr>Arial Unicode MS</vt:lpstr>
      <vt:lpstr>Microsoft YaHei UI</vt:lpstr>
      <vt:lpstr>Times New Roman</vt:lpstr>
      <vt:lpstr>Calibri</vt:lpstr>
      <vt:lpstr>Arial</vt:lpstr>
      <vt:lpstr>方正兰亭黑简体</vt:lpstr>
      <vt:lpstr>黑体</vt:lpstr>
      <vt:lpstr>方正书宋简体</vt:lpstr>
      <vt:lpstr>Arial Unicode MS</vt:lpstr>
      <vt:lpstr>等线</vt:lpstr>
      <vt:lpstr>Office Theme</vt:lpstr>
      <vt:lpstr>PowerPoint 演示文稿</vt:lpstr>
      <vt:lpstr>PowerPoint 演示文稿</vt:lpstr>
      <vt:lpstr>PowerPoint 演示文稿</vt:lpstr>
      <vt:lpstr>一、项目知识准备</vt:lpstr>
      <vt:lpstr>一、项目知识准备</vt:lpstr>
      <vt:lpstr>一、项目知识准备</vt:lpstr>
      <vt:lpstr>PowerPoint 演示文稿</vt:lpstr>
      <vt:lpstr>二、项目设计与准备</vt:lpstr>
      <vt:lpstr>PowerPoint 演示文稿</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三、项目实施</vt:lpstr>
      <vt:lpstr>PowerPoint 演示文稿</vt:lpstr>
      <vt:lpstr>四、项目实录</vt:lpstr>
      <vt:lpstr>四、项目实录</vt:lpstr>
      <vt:lpstr>四、项目实录</vt:lpstr>
      <vt:lpstr>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713</cp:revision>
  <dcterms:created xsi:type="dcterms:W3CDTF">2006-08-16T00:00:00Z</dcterms:created>
  <dcterms:modified xsi:type="dcterms:W3CDTF">2026-03-07T02:48:12Z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ED980DA34B374411982D0CF285C99F57_12</vt:lpwstr>
  </property>
</Properties>
</file>